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89" r:id="rId6"/>
    <p:sldId id="505" r:id="rId7"/>
    <p:sldId id="319" r:id="rId8"/>
    <p:sldId id="409" r:id="rId9"/>
    <p:sldId id="410" r:id="rId10"/>
    <p:sldId id="320" r:id="rId11"/>
    <p:sldId id="321" r:id="rId12"/>
    <p:sldId id="322" r:id="rId13"/>
    <p:sldId id="323" r:id="rId14"/>
    <p:sldId id="324" r:id="rId15"/>
    <p:sldId id="325" r:id="rId16"/>
    <p:sldId id="326" r:id="rId17"/>
    <p:sldId id="327" r:id="rId18"/>
    <p:sldId id="328" r:id="rId19"/>
    <p:sldId id="332" r:id="rId20"/>
    <p:sldId id="333" r:id="rId21"/>
    <p:sldId id="334" r:id="rId22"/>
    <p:sldId id="411" r:id="rId23"/>
    <p:sldId id="412" r:id="rId24"/>
    <p:sldId id="329" r:id="rId25"/>
    <p:sldId id="330" r:id="rId26"/>
    <p:sldId id="331" r:id="rId27"/>
    <p:sldId id="1166" r:id="rId28"/>
    <p:sldId id="337" r:id="rId29"/>
    <p:sldId id="413" r:id="rId30"/>
    <p:sldId id="414" r:id="rId31"/>
    <p:sldId id="335" r:id="rId32"/>
    <p:sldId id="336" r:id="rId33"/>
    <p:sldId id="339" r:id="rId34"/>
    <p:sldId id="341" r:id="rId35"/>
    <p:sldId id="340" r:id="rId36"/>
    <p:sldId id="342" r:id="rId37"/>
    <p:sldId id="343" r:id="rId38"/>
    <p:sldId id="344" r:id="rId39"/>
    <p:sldId id="716" r:id="rId40"/>
    <p:sldId id="717" r:id="rId41"/>
    <p:sldId id="718" r:id="rId42"/>
    <p:sldId id="719" r:id="rId43"/>
    <p:sldId id="713" r:id="rId44"/>
    <p:sldId id="714" r:id="rId45"/>
    <p:sldId id="345" r:id="rId46"/>
    <p:sldId id="346" r:id="rId47"/>
    <p:sldId id="347" r:id="rId48"/>
    <p:sldId id="348" r:id="rId49"/>
    <p:sldId id="349" r:id="rId50"/>
    <p:sldId id="350" r:id="rId51"/>
    <p:sldId id="715" r:id="rId52"/>
    <p:sldId id="351" r:id="rId53"/>
    <p:sldId id="352" r:id="rId54"/>
    <p:sldId id="353" r:id="rId55"/>
    <p:sldId id="354" r:id="rId56"/>
    <p:sldId id="355" r:id="rId57"/>
    <p:sldId id="979" r:id="rId58"/>
    <p:sldId id="356" r:id="rId59"/>
    <p:sldId id="357" r:id="rId60"/>
    <p:sldId id="358" r:id="rId61"/>
    <p:sldId id="359" r:id="rId62"/>
    <p:sldId id="821" r:id="rId63"/>
    <p:sldId id="506" r:id="rId64"/>
    <p:sldId id="822" r:id="rId65"/>
    <p:sldId id="826" r:id="rId66"/>
    <p:sldId id="827" r:id="rId67"/>
    <p:sldId id="823" r:id="rId68"/>
    <p:sldId id="824" r:id="rId69"/>
    <p:sldId id="1078" r:id="rId70"/>
    <p:sldId id="603" r:id="rId71"/>
    <p:sldId id="604" r:id="rId72"/>
    <p:sldId id="631" r:id="rId73"/>
    <p:sldId id="825" r:id="rId74"/>
    <p:sldId id="599" r:id="rId75"/>
    <p:sldId id="600" r:id="rId76"/>
    <p:sldId id="360" r:id="rId77"/>
    <p:sldId id="361" r:id="rId78"/>
    <p:sldId id="362" r:id="rId79"/>
    <p:sldId id="363" r:id="rId80"/>
    <p:sldId id="364" r:id="rId81"/>
    <p:sldId id="366" r:id="rId82"/>
    <p:sldId id="367" r:id="rId83"/>
    <p:sldId id="365" r:id="rId84"/>
    <p:sldId id="368" r:id="rId85"/>
    <p:sldId id="369" r:id="rId86"/>
    <p:sldId id="370" r:id="rId87"/>
    <p:sldId id="371" r:id="rId88"/>
    <p:sldId id="372" r:id="rId89"/>
    <p:sldId id="373" r:id="rId90"/>
    <p:sldId id="374" r:id="rId91"/>
    <p:sldId id="375" r:id="rId92"/>
    <p:sldId id="914" r:id="rId93"/>
    <p:sldId id="915" r:id="rId94"/>
    <p:sldId id="377" r:id="rId95"/>
    <p:sldId id="378" r:id="rId96"/>
    <p:sldId id="379" r:id="rId97"/>
    <p:sldId id="380" r:id="rId98"/>
    <p:sldId id="381" r:id="rId99"/>
    <p:sldId id="382" r:id="rId100"/>
    <p:sldId id="376" r:id="rId101"/>
    <p:sldId id="383" r:id="rId102"/>
    <p:sldId id="384" r:id="rId103"/>
    <p:sldId id="385" r:id="rId104"/>
    <p:sldId id="386" r:id="rId105"/>
    <p:sldId id="387" r:id="rId106"/>
    <p:sldId id="388" r:id="rId107"/>
    <p:sldId id="628" r:id="rId108"/>
    <p:sldId id="634" r:id="rId109"/>
    <p:sldId id="632" r:id="rId110"/>
    <p:sldId id="633" r:id="rId111"/>
    <p:sldId id="605" r:id="rId112"/>
    <p:sldId id="389" r:id="rId113"/>
    <p:sldId id="390" r:id="rId114"/>
    <p:sldId id="912" r:id="rId115"/>
    <p:sldId id="391" r:id="rId116"/>
    <p:sldId id="392" r:id="rId117"/>
    <p:sldId id="393" r:id="rId118"/>
    <p:sldId id="394" r:id="rId119"/>
    <p:sldId id="916" r:id="rId120"/>
    <p:sldId id="396" r:id="rId121"/>
    <p:sldId id="397" r:id="rId122"/>
    <p:sldId id="917" r:id="rId123"/>
    <p:sldId id="398" r:id="rId124"/>
    <p:sldId id="399" r:id="rId125"/>
    <p:sldId id="400" r:id="rId126"/>
    <p:sldId id="401" r:id="rId127"/>
    <p:sldId id="626" r:id="rId128"/>
    <p:sldId id="402" r:id="rId129"/>
    <p:sldId id="403" r:id="rId130"/>
    <p:sldId id="404" r:id="rId131"/>
    <p:sldId id="405" r:id="rId132"/>
    <p:sldId id="606" r:id="rId133"/>
    <p:sldId id="607" r:id="rId134"/>
    <p:sldId id="608" r:id="rId135"/>
    <p:sldId id="609" r:id="rId136"/>
    <p:sldId id="610" r:id="rId137"/>
    <p:sldId id="611" r:id="rId138"/>
    <p:sldId id="612" r:id="rId139"/>
    <p:sldId id="613" r:id="rId140"/>
    <p:sldId id="614" r:id="rId141"/>
    <p:sldId id="615" r:id="rId142"/>
    <p:sldId id="616" r:id="rId143"/>
    <p:sldId id="617" r:id="rId144"/>
    <p:sldId id="618" r:id="rId145"/>
    <p:sldId id="619" r:id="rId146"/>
    <p:sldId id="620" r:id="rId147"/>
    <p:sldId id="621" r:id="rId148"/>
    <p:sldId id="622" r:id="rId149"/>
    <p:sldId id="623" r:id="rId150"/>
    <p:sldId id="624" r:id="rId151"/>
    <p:sldId id="625" r:id="rId152"/>
    <p:sldId id="627" r:id="rId153"/>
    <p:sldId id="635" r:id="rId154"/>
    <p:sldId id="636" r:id="rId155"/>
    <p:sldId id="637" r:id="rId156"/>
    <p:sldId id="638" r:id="rId157"/>
  </p:sldIdLst>
  <p:sldSz cx="9144000" cy="6858000" type="screen4x3"/>
  <p:notesSz cx="6858000" cy="9144000"/>
  <p:custDataLst>
    <p:tags r:id="rId161"/>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5050"/>
    <a:srgbClr val="99663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87" d="100"/>
          <a:sy n="87" d="100"/>
        </p:scale>
        <p:origin x="120" y="67"/>
      </p:cViewPr>
      <p:guideLst>
        <p:guide orient="horz" pos="2160"/>
        <p:guide pos="2861"/>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1" Type="http://schemas.openxmlformats.org/officeDocument/2006/relationships/tags" Target="tags/tag11.xml"/><Relationship Id="rId160" Type="http://schemas.openxmlformats.org/officeDocument/2006/relationships/tableStyles" Target="tableStyles.xml"/><Relationship Id="rId16" Type="http://schemas.openxmlformats.org/officeDocument/2006/relationships/slide" Target="slides/slide13.xml"/><Relationship Id="rId159" Type="http://schemas.openxmlformats.org/officeDocument/2006/relationships/viewProps" Target="viewProps.xml"/><Relationship Id="rId158" Type="http://schemas.openxmlformats.org/officeDocument/2006/relationships/presProps" Target="presProps.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GB" altLang="zh-CN"/>
          </a:p>
        </p:txBody>
      </p:sp>
      <p:sp>
        <p:nvSpPr>
          <p:cNvPr id="3584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fld id="{EE51C513-6D82-4F7F-BAE3-75443B0341A5}" type="datetimeFigureOut">
              <a:rPr lang="en-GB" altLang="zh-CN"/>
            </a:fld>
            <a:endParaRPr lang="en-GB"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GB" noProof="0" smtClean="0"/>
              <a:t>Click to edit Master text styles</a:t>
            </a:r>
            <a:endParaRPr lang="en-GB" noProof="0" smtClean="0"/>
          </a:p>
          <a:p>
            <a:pPr lvl="1"/>
            <a:r>
              <a:rPr lang="en-GB" noProof="0" smtClean="0"/>
              <a:t>Second level</a:t>
            </a:r>
            <a:endParaRPr lang="en-GB" noProof="0" smtClean="0"/>
          </a:p>
          <a:p>
            <a:pPr lvl="2"/>
            <a:r>
              <a:rPr lang="en-GB" noProof="0" smtClean="0"/>
              <a:t>Third level</a:t>
            </a:r>
            <a:endParaRPr lang="en-GB" noProof="0" smtClean="0"/>
          </a:p>
          <a:p>
            <a:pPr lvl="3"/>
            <a:r>
              <a:rPr lang="en-GB" noProof="0" smtClean="0"/>
              <a:t>Fourth level</a:t>
            </a:r>
            <a:endParaRPr lang="en-GB" noProof="0" smtClean="0"/>
          </a:p>
          <a:p>
            <a:pPr lvl="4"/>
            <a:r>
              <a:rPr lang="en-GB" noProof="0" smtClean="0"/>
              <a:t>Fifth level</a:t>
            </a:r>
            <a:endParaRPr lang="en-GB" noProof="0" smtClean="0"/>
          </a:p>
        </p:txBody>
      </p:sp>
      <p:sp>
        <p:nvSpPr>
          <p:cNvPr id="3584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GB" altLang="zh-CN"/>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pPr>
              <a:defRPr/>
            </a:pPr>
            <a:fld id="{F13A9CB1-2B28-4B67-861B-97B6090A3FE5}" type="slidenum">
              <a:rPr lang="en-GB" altLang="zh-CN"/>
            </a:fld>
            <a:endParaRPr lang="en-GB"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p:sp>
      <p:sp>
        <p:nvSpPr>
          <p:cNvPr id="71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solidFill>
                  <a:srgbClr val="D1EAEE"/>
                </a:solidFill>
              </a:defRPr>
            </a:lvl1pPr>
          </a:lstStyle>
          <a:p>
            <a:pPr>
              <a:defRPr/>
            </a:pPr>
            <a:endParaRPr lang="zh-CN" altLang="zh-CN"/>
          </a:p>
        </p:txBody>
      </p:sp>
      <p:sp>
        <p:nvSpPr>
          <p:cNvPr id="5" name="Footer Placeholder 18"/>
          <p:cNvSpPr>
            <a:spLocks noGrp="1"/>
          </p:cNvSpPr>
          <p:nvPr>
            <p:ph type="ftr" sz="quarter" idx="11"/>
          </p:nvPr>
        </p:nvSpPr>
        <p:spPr/>
        <p:txBody>
          <a:bodyPr/>
          <a:lstStyle>
            <a:lvl1pPr>
              <a:defRPr>
                <a:solidFill>
                  <a:srgbClr val="D1EAEE"/>
                </a:solidFill>
              </a:defRPr>
            </a:lvl1pPr>
          </a:lstStyle>
          <a:p>
            <a:pPr>
              <a:defRPr/>
            </a:pPr>
            <a:endParaRPr lang="zh-CN" altLang="zh-CN"/>
          </a:p>
        </p:txBody>
      </p:sp>
      <p:sp>
        <p:nvSpPr>
          <p:cNvPr id="6" name="Slide Number Placeholder 26"/>
          <p:cNvSpPr>
            <a:spLocks noGrp="1"/>
          </p:cNvSpPr>
          <p:nvPr>
            <p:ph type="sldNum" sz="quarter" idx="12"/>
          </p:nvPr>
        </p:nvSpPr>
        <p:spPr/>
        <p:txBody>
          <a:bodyPr/>
          <a:lstStyle>
            <a:lvl1pPr>
              <a:defRPr>
                <a:solidFill>
                  <a:srgbClr val="D1EAEE"/>
                </a:solidFill>
              </a:defRPr>
            </a:lvl1pPr>
          </a:lstStyle>
          <a:p>
            <a:pPr>
              <a:defRPr/>
            </a:pPr>
            <a:fld id="{E71DBAFC-E27A-48A3-9D9C-3EDB507ECF36}"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zh-CN" altLang="zh-CN"/>
          </a:p>
        </p:txBody>
      </p:sp>
      <p:sp>
        <p:nvSpPr>
          <p:cNvPr id="5" name="Footer Placeholder 21"/>
          <p:cNvSpPr>
            <a:spLocks noGrp="1"/>
          </p:cNvSpPr>
          <p:nvPr>
            <p:ph type="ftr" sz="quarter" idx="11"/>
          </p:nvPr>
        </p:nvSpPr>
        <p:spPr/>
        <p:txBody>
          <a:bodyPr/>
          <a:lstStyle>
            <a:lvl1pPr>
              <a:defRPr/>
            </a:lvl1pPr>
          </a:lstStyle>
          <a:p>
            <a:pPr>
              <a:defRPr/>
            </a:pPr>
            <a:endParaRPr lang="zh-CN" altLang="zh-CN"/>
          </a:p>
        </p:txBody>
      </p:sp>
      <p:sp>
        <p:nvSpPr>
          <p:cNvPr id="6" name="Slide Number Placeholder 17"/>
          <p:cNvSpPr>
            <a:spLocks noGrp="1"/>
          </p:cNvSpPr>
          <p:nvPr>
            <p:ph type="sldNum" sz="quarter" idx="12"/>
          </p:nvPr>
        </p:nvSpPr>
        <p:spPr/>
        <p:txBody>
          <a:bodyPr/>
          <a:lstStyle>
            <a:lvl1pPr>
              <a:defRPr/>
            </a:lvl1pPr>
          </a:lstStyle>
          <a:p>
            <a:pPr>
              <a:defRPr/>
            </a:pPr>
            <a:fld id="{4B45E979-D2FD-4F24-96FE-E4954ECBD8C2}" type="slidenum">
              <a:rPr lang="en-US" altLang="zh-CN"/>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zh-CN" altLang="zh-CN"/>
          </a:p>
        </p:txBody>
      </p:sp>
      <p:sp>
        <p:nvSpPr>
          <p:cNvPr id="5" name="Footer Placeholder 21"/>
          <p:cNvSpPr>
            <a:spLocks noGrp="1"/>
          </p:cNvSpPr>
          <p:nvPr>
            <p:ph type="ftr" sz="quarter" idx="11"/>
          </p:nvPr>
        </p:nvSpPr>
        <p:spPr/>
        <p:txBody>
          <a:bodyPr/>
          <a:lstStyle>
            <a:lvl1pPr>
              <a:defRPr/>
            </a:lvl1pPr>
          </a:lstStyle>
          <a:p>
            <a:pPr>
              <a:defRPr/>
            </a:pPr>
            <a:endParaRPr lang="zh-CN" altLang="zh-CN"/>
          </a:p>
        </p:txBody>
      </p:sp>
      <p:sp>
        <p:nvSpPr>
          <p:cNvPr id="6" name="Slide Number Placeholder 17"/>
          <p:cNvSpPr>
            <a:spLocks noGrp="1"/>
          </p:cNvSpPr>
          <p:nvPr>
            <p:ph type="sldNum" sz="quarter" idx="12"/>
          </p:nvPr>
        </p:nvSpPr>
        <p:spPr/>
        <p:txBody>
          <a:bodyPr/>
          <a:lstStyle>
            <a:lvl1pPr>
              <a:defRPr/>
            </a:lvl1pPr>
          </a:lstStyle>
          <a:p>
            <a:pPr>
              <a:defRPr/>
            </a:pPr>
            <a:fld id="{F9DEAC4D-E302-4596-A467-AA4DF19DF40C}" type="slidenum">
              <a:rPr lang="en-US" altLang="zh-CN"/>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zh-CN" altLang="zh-CN"/>
          </a:p>
        </p:txBody>
      </p:sp>
      <p:sp>
        <p:nvSpPr>
          <p:cNvPr id="5" name="Footer Placeholder 21"/>
          <p:cNvSpPr>
            <a:spLocks noGrp="1"/>
          </p:cNvSpPr>
          <p:nvPr>
            <p:ph type="ftr" sz="quarter" idx="11"/>
          </p:nvPr>
        </p:nvSpPr>
        <p:spPr/>
        <p:txBody>
          <a:bodyPr/>
          <a:lstStyle>
            <a:lvl1pPr>
              <a:defRPr/>
            </a:lvl1pPr>
          </a:lstStyle>
          <a:p>
            <a:pPr>
              <a:defRPr/>
            </a:pPr>
            <a:endParaRPr lang="zh-CN" altLang="zh-CN"/>
          </a:p>
        </p:txBody>
      </p:sp>
      <p:sp>
        <p:nvSpPr>
          <p:cNvPr id="6" name="Slide Number Placeholder 17"/>
          <p:cNvSpPr>
            <a:spLocks noGrp="1"/>
          </p:cNvSpPr>
          <p:nvPr>
            <p:ph type="sldNum" sz="quarter" idx="12"/>
          </p:nvPr>
        </p:nvSpPr>
        <p:spPr/>
        <p:txBody>
          <a:bodyPr/>
          <a:lstStyle>
            <a:lvl1pPr>
              <a:defRPr/>
            </a:lvl1pPr>
          </a:lstStyle>
          <a:p>
            <a:pPr>
              <a:defRPr/>
            </a:pPr>
            <a:fld id="{7C928390-4A36-45C1-B622-FE5C1714CC2B}" type="slidenum">
              <a:rPr lang="en-US" altLang="zh-CN"/>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solidFill>
                  <a:srgbClr val="D1EAEE"/>
                </a:solidFill>
              </a:defRPr>
            </a:lvl1pPr>
          </a:lstStyle>
          <a:p>
            <a:pPr>
              <a:defRPr/>
            </a:pPr>
            <a:endParaRPr lang="zh-CN" altLang="zh-CN"/>
          </a:p>
        </p:txBody>
      </p:sp>
      <p:sp>
        <p:nvSpPr>
          <p:cNvPr id="5" name="Footer Placeholder 4"/>
          <p:cNvSpPr>
            <a:spLocks noGrp="1"/>
          </p:cNvSpPr>
          <p:nvPr>
            <p:ph type="ftr" sz="quarter" idx="11"/>
          </p:nvPr>
        </p:nvSpPr>
        <p:spPr/>
        <p:txBody>
          <a:bodyPr/>
          <a:lstStyle>
            <a:lvl1pPr>
              <a:defRPr>
                <a:solidFill>
                  <a:srgbClr val="D1EAEE"/>
                </a:solidFill>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a:defRPr/>
            </a:pPr>
            <a:fld id="{F5210A2A-3638-49FA-B9E3-8321AE1D691B}"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zh-CN" altLang="zh-CN"/>
          </a:p>
        </p:txBody>
      </p:sp>
      <p:sp>
        <p:nvSpPr>
          <p:cNvPr id="6" name="Footer Placeholder 21"/>
          <p:cNvSpPr>
            <a:spLocks noGrp="1"/>
          </p:cNvSpPr>
          <p:nvPr>
            <p:ph type="ftr" sz="quarter" idx="11"/>
          </p:nvPr>
        </p:nvSpPr>
        <p:spPr/>
        <p:txBody>
          <a:bodyPr/>
          <a:lstStyle>
            <a:lvl1pPr>
              <a:defRPr/>
            </a:lvl1pPr>
          </a:lstStyle>
          <a:p>
            <a:pPr>
              <a:defRPr/>
            </a:pPr>
            <a:endParaRPr lang="zh-CN" altLang="zh-CN"/>
          </a:p>
        </p:txBody>
      </p:sp>
      <p:sp>
        <p:nvSpPr>
          <p:cNvPr id="7" name="Slide Number Placeholder 17"/>
          <p:cNvSpPr>
            <a:spLocks noGrp="1"/>
          </p:cNvSpPr>
          <p:nvPr>
            <p:ph type="sldNum" sz="quarter" idx="12"/>
          </p:nvPr>
        </p:nvSpPr>
        <p:spPr/>
        <p:txBody>
          <a:bodyPr/>
          <a:lstStyle>
            <a:lvl1pPr>
              <a:defRPr/>
            </a:lvl1pPr>
          </a:lstStyle>
          <a:p>
            <a:pPr>
              <a:defRPr/>
            </a:pPr>
            <a:fld id="{D6FEEE5F-04C3-4BA5-93D3-51C675E0A682}" type="slidenum">
              <a:rPr lang="en-US" altLang="zh-CN"/>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endParaRPr lang="en-US" smtClean="0"/>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endParaRPr lang="en-US" smtClean="0"/>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zh-CN" altLang="zh-CN"/>
          </a:p>
        </p:txBody>
      </p:sp>
      <p:sp>
        <p:nvSpPr>
          <p:cNvPr id="8" name="Footer Placeholder 21"/>
          <p:cNvSpPr>
            <a:spLocks noGrp="1"/>
          </p:cNvSpPr>
          <p:nvPr>
            <p:ph type="ftr" sz="quarter" idx="11"/>
          </p:nvPr>
        </p:nvSpPr>
        <p:spPr/>
        <p:txBody>
          <a:bodyPr/>
          <a:lstStyle>
            <a:lvl1pPr>
              <a:defRPr/>
            </a:lvl1pPr>
          </a:lstStyle>
          <a:p>
            <a:pPr>
              <a:defRPr/>
            </a:pPr>
            <a:endParaRPr lang="zh-CN" altLang="zh-CN"/>
          </a:p>
        </p:txBody>
      </p:sp>
      <p:sp>
        <p:nvSpPr>
          <p:cNvPr id="9" name="Slide Number Placeholder 17"/>
          <p:cNvSpPr>
            <a:spLocks noGrp="1"/>
          </p:cNvSpPr>
          <p:nvPr>
            <p:ph type="sldNum" sz="quarter" idx="12"/>
          </p:nvPr>
        </p:nvSpPr>
        <p:spPr/>
        <p:txBody>
          <a:bodyPr/>
          <a:lstStyle>
            <a:lvl1pPr>
              <a:defRPr/>
            </a:lvl1pPr>
          </a:lstStyle>
          <a:p>
            <a:pPr>
              <a:defRPr/>
            </a:pPr>
            <a:fld id="{138025BE-1462-4809-BFA0-4D0DBE6B7126}" type="slidenum">
              <a:rPr lang="en-US" altLang="zh-CN"/>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zh-CN" altLang="zh-CN"/>
          </a:p>
        </p:txBody>
      </p:sp>
      <p:sp>
        <p:nvSpPr>
          <p:cNvPr id="4" name="Footer Placeholder 21"/>
          <p:cNvSpPr>
            <a:spLocks noGrp="1"/>
          </p:cNvSpPr>
          <p:nvPr>
            <p:ph type="ftr" sz="quarter" idx="11"/>
          </p:nvPr>
        </p:nvSpPr>
        <p:spPr/>
        <p:txBody>
          <a:bodyPr/>
          <a:lstStyle>
            <a:lvl1pPr>
              <a:defRPr/>
            </a:lvl1pPr>
          </a:lstStyle>
          <a:p>
            <a:pPr>
              <a:defRPr/>
            </a:pPr>
            <a:endParaRPr lang="zh-CN" altLang="zh-CN"/>
          </a:p>
        </p:txBody>
      </p:sp>
      <p:sp>
        <p:nvSpPr>
          <p:cNvPr id="5" name="Slide Number Placeholder 17"/>
          <p:cNvSpPr>
            <a:spLocks noGrp="1"/>
          </p:cNvSpPr>
          <p:nvPr>
            <p:ph type="sldNum" sz="quarter" idx="12"/>
          </p:nvPr>
        </p:nvSpPr>
        <p:spPr/>
        <p:txBody>
          <a:bodyPr/>
          <a:lstStyle>
            <a:lvl1pPr>
              <a:defRPr/>
            </a:lvl1pPr>
          </a:lstStyle>
          <a:p>
            <a:pPr>
              <a:defRPr/>
            </a:pPr>
            <a:fld id="{4CE54CF0-B80F-4F19-B4B3-A343777608EA}" type="slidenum">
              <a:rPr lang="en-US" altLang="zh-CN"/>
            </a:fld>
            <a:endParaRPr lang="en-US"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zh-CN" altLang="zh-CN"/>
          </a:p>
        </p:txBody>
      </p:sp>
      <p:sp>
        <p:nvSpPr>
          <p:cNvPr id="3" name="Footer Placeholder 21"/>
          <p:cNvSpPr>
            <a:spLocks noGrp="1"/>
          </p:cNvSpPr>
          <p:nvPr>
            <p:ph type="ftr" sz="quarter" idx="11"/>
          </p:nvPr>
        </p:nvSpPr>
        <p:spPr/>
        <p:txBody>
          <a:bodyPr/>
          <a:lstStyle>
            <a:lvl1pPr>
              <a:defRPr/>
            </a:lvl1pPr>
          </a:lstStyle>
          <a:p>
            <a:pPr>
              <a:defRPr/>
            </a:pPr>
            <a:endParaRPr lang="zh-CN" altLang="zh-CN"/>
          </a:p>
        </p:txBody>
      </p:sp>
      <p:sp>
        <p:nvSpPr>
          <p:cNvPr id="4" name="Slide Number Placeholder 17"/>
          <p:cNvSpPr>
            <a:spLocks noGrp="1"/>
          </p:cNvSpPr>
          <p:nvPr>
            <p:ph type="sldNum" sz="quarter" idx="12"/>
          </p:nvPr>
        </p:nvSpPr>
        <p:spPr/>
        <p:txBody>
          <a:bodyPr/>
          <a:lstStyle>
            <a:lvl1pPr>
              <a:defRPr/>
            </a:lvl1pPr>
          </a:lstStyle>
          <a:p>
            <a:pPr>
              <a:defRPr/>
            </a:pPr>
            <a:fld id="{D619A9B7-C10E-4740-A14C-D09C24DBC84E}" type="slidenum">
              <a:rPr lang="en-US" altLang="zh-CN"/>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endParaRPr lang="en-US" smtClean="0"/>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zh-CN" altLang="zh-CN"/>
          </a:p>
        </p:txBody>
      </p:sp>
      <p:sp>
        <p:nvSpPr>
          <p:cNvPr id="6" name="Footer Placeholder 21"/>
          <p:cNvSpPr>
            <a:spLocks noGrp="1"/>
          </p:cNvSpPr>
          <p:nvPr>
            <p:ph type="ftr" sz="quarter" idx="11"/>
          </p:nvPr>
        </p:nvSpPr>
        <p:spPr/>
        <p:txBody>
          <a:bodyPr/>
          <a:lstStyle>
            <a:lvl1pPr>
              <a:defRPr/>
            </a:lvl1pPr>
          </a:lstStyle>
          <a:p>
            <a:pPr>
              <a:defRPr/>
            </a:pPr>
            <a:endParaRPr lang="zh-CN" altLang="zh-CN"/>
          </a:p>
        </p:txBody>
      </p:sp>
      <p:sp>
        <p:nvSpPr>
          <p:cNvPr id="7" name="Slide Number Placeholder 17"/>
          <p:cNvSpPr>
            <a:spLocks noGrp="1"/>
          </p:cNvSpPr>
          <p:nvPr>
            <p:ph type="sldNum" sz="quarter" idx="12"/>
          </p:nvPr>
        </p:nvSpPr>
        <p:spPr/>
        <p:txBody>
          <a:bodyPr/>
          <a:lstStyle>
            <a:lvl1pPr>
              <a:defRPr/>
            </a:lvl1pPr>
          </a:lstStyle>
          <a:p>
            <a:pPr>
              <a:defRPr/>
            </a:pPr>
            <a:fld id="{891625E3-EC58-4832-AB3C-C3294E2ACBB4}" type="slidenum">
              <a:rPr lang="en-US" altLang="zh-CN"/>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5" name="Snip and Round Single Corner Rectangle 13"/>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ight Triangle 14"/>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zh-CN" altLang="zh-CN" smtClean="0">
              <a:solidFill>
                <a:srgbClr val="FFFFFF"/>
              </a:solidFill>
              <a:latin typeface="Constantia" panose="02030602050306030303" pitchFamily="18" charset="0"/>
            </a:endParaRPr>
          </a:p>
        </p:txBody>
      </p:sp>
      <p:sp>
        <p:nvSpPr>
          <p:cNvPr id="7" name="Freeform 15"/>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8" name="Freeform 16"/>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endParaRPr lang="en-US" smtClean="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zh-CN" altLang="zh-CN"/>
          </a:p>
        </p:txBody>
      </p:sp>
      <p:sp>
        <p:nvSpPr>
          <p:cNvPr id="10" name="Footer Placeholder 5"/>
          <p:cNvSpPr>
            <a:spLocks noGrp="1"/>
          </p:cNvSpPr>
          <p:nvPr>
            <p:ph type="ftr" sz="quarter" idx="11"/>
          </p:nvPr>
        </p:nvSpPr>
        <p:spPr/>
        <p:txBody>
          <a:bodyPr/>
          <a:lstStyle>
            <a:lvl1pPr>
              <a:defRPr/>
            </a:lvl1pPr>
          </a:lstStyle>
          <a:p>
            <a:pPr>
              <a:defRPr/>
            </a:pPr>
            <a:endParaRPr lang="zh-CN" altLang="zh-CN"/>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3DA08864-B193-4175-A577-087E8E0CD928}" type="slidenum">
              <a:rPr lang="en-US" altLang="zh-CN"/>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8" name="Freeform 7"/>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lstStyle/>
          <a:p>
            <a:pPr lvl="0"/>
            <a:r>
              <a:rPr lang="en-US" altLang="zh-CN" smtClean="0"/>
              <a:t>Click to edit Master title style</a:t>
            </a:r>
            <a:endParaRPr lang="en-US" altLang="zh-CN" smtClean="0"/>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en-US" altLang="zh-CN" smtClean="0"/>
          </a:p>
        </p:txBody>
      </p:sp>
      <p:sp>
        <p:nvSpPr>
          <p:cNvPr id="10" name="Date Placeholder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lstStyle>
            <a:lvl1pPr eaLnBrk="1" hangingPunct="1">
              <a:defRPr sz="1200">
                <a:solidFill>
                  <a:srgbClr val="045C75"/>
                </a:solidFill>
              </a:defRPr>
            </a:lvl1pPr>
          </a:lstStyle>
          <a:p>
            <a:pPr>
              <a:defRPr/>
            </a:pPr>
            <a:endParaRPr lang="zh-CN" altLang="zh-C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wrap="square" lIns="0" tIns="0" rIns="0" bIns="0" numCol="1" anchor="b" anchorCtr="0" compatLnSpc="1"/>
          <a:lstStyle>
            <a:lvl1pPr eaLnBrk="1" hangingPunct="1">
              <a:defRPr sz="1200">
                <a:solidFill>
                  <a:srgbClr val="045C75"/>
                </a:solidFill>
              </a:defRPr>
            </a:lvl1pPr>
          </a:lstStyle>
          <a:p>
            <a:pPr>
              <a:defRPr/>
            </a:pPr>
            <a:endParaRPr lang="zh-CN" altLang="zh-C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lstStyle>
            <a:lvl1pPr algn="r" eaLnBrk="1" hangingPunct="1">
              <a:defRPr sz="1200">
                <a:solidFill>
                  <a:srgbClr val="045C75"/>
                </a:solidFill>
              </a:defRPr>
            </a:lvl1pPr>
          </a:lstStyle>
          <a:p>
            <a:pPr>
              <a:defRPr/>
            </a:pPr>
            <a:fld id="{576A7C87-BED3-445F-8F06-D3BBE6F0BE88}" type="slidenum">
              <a:rPr lang="en-US" altLang="zh-CN"/>
            </a:fld>
            <a:endParaRPr lang="en-US" altLang="zh-CN"/>
          </a:p>
        </p:txBody>
      </p:sp>
      <p:grpSp>
        <p:nvGrpSpPr>
          <p:cNvPr id="1033" name="Group 1"/>
          <p:cNvGrpSpPr/>
          <p:nvPr/>
        </p:nvGrpSpPr>
        <p:grpSpPr bwMode="auto">
          <a:xfrm>
            <a:off x="-19050" y="203200"/>
            <a:ext cx="9180513" cy="647700"/>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zh-CN" altLang="zh-CN" smtClean="0"/>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zh-CN" altLang="zh-CN" smtClean="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anose="020F0502020204030204" pitchFamily="34" charset="0"/>
        </a:defRPr>
      </a:lvl2pPr>
      <a:lvl3pPr algn="l" rtl="0" eaLnBrk="0" fontAlgn="base" hangingPunct="0">
        <a:spcBef>
          <a:spcPct val="0"/>
        </a:spcBef>
        <a:spcAft>
          <a:spcPct val="0"/>
        </a:spcAft>
        <a:defRPr sz="5000">
          <a:solidFill>
            <a:schemeClr val="tx2"/>
          </a:solidFill>
          <a:latin typeface="Calibri" panose="020F0502020204030204" pitchFamily="34" charset="0"/>
        </a:defRPr>
      </a:lvl3pPr>
      <a:lvl4pPr algn="l" rtl="0" eaLnBrk="0" fontAlgn="base" hangingPunct="0">
        <a:spcBef>
          <a:spcPct val="0"/>
        </a:spcBef>
        <a:spcAft>
          <a:spcPct val="0"/>
        </a:spcAft>
        <a:defRPr sz="5000">
          <a:solidFill>
            <a:schemeClr val="tx2"/>
          </a:solidFill>
          <a:latin typeface="Calibri" panose="020F0502020204030204" pitchFamily="34" charset="0"/>
        </a:defRPr>
      </a:lvl4pPr>
      <a:lvl5pPr algn="l" rtl="0" eaLnBrk="0" fontAlgn="base" hangingPunct="0">
        <a:spcBef>
          <a:spcPct val="0"/>
        </a:spcBef>
        <a:spcAft>
          <a:spcPct val="0"/>
        </a:spcAft>
        <a:defRPr sz="5000">
          <a:solidFill>
            <a:schemeClr val="tx2"/>
          </a:solidFill>
          <a:latin typeface="Calibri" panose="020F050202020403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6.emf"/><Relationship Id="rId1" Type="http://schemas.openxmlformats.org/officeDocument/2006/relationships/image" Target="../media/image105.e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8.emf"/><Relationship Id="rId1" Type="http://schemas.openxmlformats.org/officeDocument/2006/relationships/image" Target="../media/image107.emf"/></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0.emf"/><Relationship Id="rId1" Type="http://schemas.openxmlformats.org/officeDocument/2006/relationships/image" Target="../media/image109.emf"/></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2.png"/><Relationship Id="rId1" Type="http://schemas.openxmlformats.org/officeDocument/2006/relationships/image" Target="../media/image11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4.emf"/><Relationship Id="rId1" Type="http://schemas.openxmlformats.org/officeDocument/2006/relationships/image" Target="../media/image1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6.png"/><Relationship Id="rId1" Type="http://schemas.openxmlformats.org/officeDocument/2006/relationships/image" Target="../media/image115.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118.emf"/></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9.emf"/><Relationship Id="rId1" Type="http://schemas.openxmlformats.org/officeDocument/2006/relationships/tags" Target="../tags/tag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emf"/><Relationship Id="rId1" Type="http://schemas.openxmlformats.org/officeDocument/2006/relationships/image" Target="../media/image120.emf"/></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2.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emf"/><Relationship Id="rId1" Type="http://schemas.openxmlformats.org/officeDocument/2006/relationships/image" Target="../media/image11.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emf"/></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5.emf"/></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emf"/></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7.emf"/></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emf"/><Relationship Id="rId1" Type="http://schemas.openxmlformats.org/officeDocument/2006/relationships/image" Target="../media/image128.emf"/></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emf"/></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1.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emf"/></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2.emf"/></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3.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5.emf"/></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6.emf"/></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7.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emf"/></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8.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0.png"/><Relationship Id="rId1" Type="http://schemas.openxmlformats.org/officeDocument/2006/relationships/image" Target="../media/image139.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2.png"/><Relationship Id="rId1" Type="http://schemas.openxmlformats.org/officeDocument/2006/relationships/image" Target="../media/image141.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3.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hyperlink" Target="Magnesium_burning_in_air.mp4"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emf"/><Relationship Id="rId1"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emf"/><Relationship Id="rId1" Type="http://schemas.openxmlformats.org/officeDocument/2006/relationships/image" Target="../media/image3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em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emf"/></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image" Target="../media/image43.emf"/><Relationship Id="rId1" Type="http://schemas.openxmlformats.org/officeDocument/2006/relationships/image" Target="../media/image42.emf"/></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emf"/><Relationship Id="rId1" Type="http://schemas.openxmlformats.org/officeDocument/2006/relationships/image" Target="../media/image4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emf"/></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image" Target="../media/image47.em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em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emf"/><Relationship Id="rId1" Type="http://schemas.openxmlformats.org/officeDocument/2006/relationships/image" Target="../media/image50.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emf"/><Relationship Id="rId1" Type="http://schemas.openxmlformats.org/officeDocument/2006/relationships/image" Target="../media/image55.emf"/></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tags" Target="../tags/tag5.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tags" Target="../tags/tag6.xml"/><Relationship Id="rId1"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emf"/><Relationship Id="rId1" Type="http://schemas.openxmlformats.org/officeDocument/2006/relationships/image" Target="../media/image65.emf"/></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emf"/><Relationship Id="rId1" Type="http://schemas.openxmlformats.org/officeDocument/2006/relationships/image" Target="../media/image67.em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emf"/></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3.emf"/><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em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emf"/></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emf"/></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emf"/><Relationship Id="rId1" Type="http://schemas.openxmlformats.org/officeDocument/2006/relationships/image" Target="../media/image79.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9.emf"/><Relationship Id="rId1" Type="http://schemas.openxmlformats.org/officeDocument/2006/relationships/image" Target="../media/image88.emf"/></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emf"/></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emf"/></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p:cNvSpPr>
            <a:spLocks noGrp="1" noChangeArrowheads="1"/>
          </p:cNvSpPr>
          <p:nvPr>
            <p:ph type="ctrTitle"/>
          </p:nvPr>
        </p:nvSpPr>
        <p:spPr>
          <a:xfrm>
            <a:off x="762000" y="3276600"/>
            <a:ext cx="7239000" cy="838200"/>
          </a:xfrm>
          <a:ln>
            <a:miter lim="800000"/>
          </a:ln>
        </p:spPr>
        <p:txBody>
          <a:bodyPr>
            <a:normAutofit fontScale="90000"/>
          </a:bodyPr>
          <a:lstStyle/>
          <a:p>
            <a:pPr eaLnBrk="1" fontAlgn="auto" hangingPunct="1">
              <a:spcAft>
                <a:spcPts val="0"/>
              </a:spcAft>
              <a:defRPr/>
            </a:pPr>
            <a:r>
              <a:rPr lang="en-US" sz="4800" dirty="0" smtClean="0">
                <a:latin typeface="+mn-lt"/>
              </a:rPr>
              <a:t>Chapter 6</a:t>
            </a:r>
            <a:br>
              <a:rPr lang="en-US" sz="4800" dirty="0">
                <a:latin typeface="+mn-lt"/>
              </a:rPr>
            </a:br>
            <a:r>
              <a:rPr lang="en-US" sz="4800" dirty="0">
                <a:latin typeface="+mn-lt"/>
              </a:rPr>
              <a:t>Chemistry </a:t>
            </a:r>
            <a:r>
              <a:rPr lang="en-US" sz="4800" dirty="0" smtClean="0">
                <a:latin typeface="+mn-lt"/>
              </a:rPr>
              <a:t>Stoichiometry</a:t>
            </a:r>
            <a:endParaRPr lang="en-US" sz="4800" dirty="0" smtClean="0">
              <a:latin typeface="+mn-lt"/>
            </a:endParaRPr>
          </a:p>
        </p:txBody>
      </p:sp>
      <p:sp>
        <p:nvSpPr>
          <p:cNvPr id="6147" name="TextBox 2"/>
          <p:cNvSpPr txBox="1">
            <a:spLocks noChangeArrowheads="1"/>
          </p:cNvSpPr>
          <p:nvPr/>
        </p:nvSpPr>
        <p:spPr bwMode="auto">
          <a:xfrm>
            <a:off x="4495800" y="4343400"/>
            <a:ext cx="396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800" b="1"/>
              <a:t>Wilt Gu</a:t>
            </a:r>
            <a:endParaRPr lang="en-US" altLang="zh-CN" sz="2800" b="1"/>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066800" y="1143000"/>
            <a:ext cx="7294288" cy="4419600"/>
          </a:xfrm>
          <a:prstGeom prst="rect">
            <a:avLst/>
          </a:prstGeom>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819150"/>
          </a:xfrm>
        </p:spPr>
        <p:txBody>
          <a:bodyPr/>
          <a:lstStyle/>
          <a:p>
            <a:r>
              <a:rPr lang="en-US" altLang="zh-CN" dirty="0" smtClean="0"/>
              <a:t>Real gas deviation</a:t>
            </a:r>
            <a:endParaRPr lang="zh-CN" altLang="en-US" dirty="0"/>
          </a:p>
        </p:txBody>
      </p:sp>
      <p:sp>
        <p:nvSpPr>
          <p:cNvPr id="3" name="内容占位符 2"/>
          <p:cNvSpPr>
            <a:spLocks noGrp="1"/>
          </p:cNvSpPr>
          <p:nvPr>
            <p:ph idx="1"/>
          </p:nvPr>
        </p:nvSpPr>
        <p:spPr>
          <a:xfrm>
            <a:off x="457200" y="1600200"/>
            <a:ext cx="8229600" cy="4724400"/>
          </a:xfrm>
        </p:spPr>
        <p:txBody>
          <a:bodyPr/>
          <a:lstStyle/>
          <a:p>
            <a:r>
              <a:rPr lang="en-US" altLang="zh-CN" dirty="0" smtClean="0"/>
              <a:t>But </a:t>
            </a:r>
            <a:r>
              <a:rPr lang="en-US" altLang="zh-CN" dirty="0"/>
              <a:t>there is no such thing as an ideal gas. </a:t>
            </a:r>
            <a:endParaRPr lang="en-US" altLang="zh-CN" dirty="0" smtClean="0"/>
          </a:p>
          <a:p>
            <a:r>
              <a:rPr lang="en-US" altLang="zh-CN" dirty="0" smtClean="0"/>
              <a:t>All </a:t>
            </a:r>
            <a:r>
              <a:rPr lang="en-US" altLang="zh-CN" dirty="0"/>
              <a:t>gases, known as </a:t>
            </a:r>
            <a:r>
              <a:rPr lang="en-US" altLang="zh-CN" b="1" dirty="0" smtClean="0">
                <a:solidFill>
                  <a:srgbClr val="FF0000"/>
                </a:solidFill>
              </a:rPr>
              <a:t>real gases</a:t>
            </a:r>
            <a:r>
              <a:rPr lang="en-US" altLang="zh-CN" dirty="0"/>
              <a:t>, deviate to some extent from ideal behaviour. So, for real gases the value of </a:t>
            </a:r>
            <a:r>
              <a:rPr lang="en-US" altLang="zh-CN" dirty="0" smtClean="0"/>
              <a:t>PV/RT </a:t>
            </a:r>
            <a:r>
              <a:rPr lang="en-US" altLang="zh-CN" dirty="0"/>
              <a:t>for one mole will vary. </a:t>
            </a:r>
            <a:endParaRPr lang="en-US" altLang="zh-CN" dirty="0" smtClean="0"/>
          </a:p>
          <a:p>
            <a:r>
              <a:rPr lang="en-US" altLang="zh-CN" dirty="0" smtClean="0"/>
              <a:t>An </a:t>
            </a:r>
            <a:r>
              <a:rPr lang="en-US" altLang="zh-CN" dirty="0"/>
              <a:t>example of the extent of this variation from 1 at </a:t>
            </a:r>
            <a:r>
              <a:rPr lang="en-US" altLang="zh-CN" dirty="0" smtClean="0"/>
              <a:t>different conditions </a:t>
            </a:r>
            <a:r>
              <a:rPr lang="en-US" altLang="zh-CN" dirty="0"/>
              <a:t>is shown </a:t>
            </a:r>
            <a:r>
              <a:rPr lang="en-US" altLang="zh-CN" dirty="0" smtClean="0"/>
              <a:t>in the following diagram.</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33400" y="685800"/>
            <a:ext cx="7543800" cy="5679652"/>
          </a:xfrm>
          <a:prstGeom prst="rect">
            <a:avLst/>
          </a:prstGeom>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2001"/>
            <a:ext cx="8382000" cy="5562600"/>
          </a:xfrm>
        </p:spPr>
        <p:txBody>
          <a:bodyPr/>
          <a:lstStyle/>
          <a:p>
            <a:r>
              <a:rPr lang="en-US" altLang="zh-CN" dirty="0"/>
              <a:t>We can draw the following conclusions from the </a:t>
            </a:r>
            <a:r>
              <a:rPr lang="en-US" altLang="zh-CN" dirty="0" smtClean="0"/>
              <a:t>diagram:</a:t>
            </a:r>
            <a:endParaRPr lang="en-US" altLang="zh-CN" dirty="0"/>
          </a:p>
          <a:p>
            <a:r>
              <a:rPr lang="en-US" altLang="zh-CN" b="1" dirty="0" smtClean="0">
                <a:solidFill>
                  <a:srgbClr val="FF0000"/>
                </a:solidFill>
              </a:rPr>
              <a:t>The </a:t>
            </a:r>
            <a:r>
              <a:rPr lang="en-US" altLang="zh-CN" b="1" dirty="0">
                <a:solidFill>
                  <a:srgbClr val="FF0000"/>
                </a:solidFill>
              </a:rPr>
              <a:t>gas behaves most like an ideal gas at low pressure and shows the </a:t>
            </a:r>
            <a:r>
              <a:rPr lang="en-US" altLang="zh-CN" b="1" dirty="0" smtClean="0">
                <a:solidFill>
                  <a:srgbClr val="FF0000"/>
                </a:solidFill>
              </a:rPr>
              <a:t>greatest </a:t>
            </a:r>
            <a:r>
              <a:rPr lang="en-GB" altLang="zh-CN" b="1" dirty="0" smtClean="0">
                <a:solidFill>
                  <a:srgbClr val="FF0000"/>
                </a:solidFill>
              </a:rPr>
              <a:t>deviation </a:t>
            </a:r>
            <a:r>
              <a:rPr lang="en-GB" altLang="zh-CN" b="1" dirty="0">
                <a:solidFill>
                  <a:srgbClr val="FF0000"/>
                </a:solidFill>
              </a:rPr>
              <a:t>at high </a:t>
            </a:r>
            <a:r>
              <a:rPr lang="en-GB" altLang="zh-CN" b="1" dirty="0" smtClean="0">
                <a:solidFill>
                  <a:srgbClr val="FF0000"/>
                </a:solidFill>
              </a:rPr>
              <a:t>pressure</a:t>
            </a:r>
            <a:r>
              <a:rPr lang="en-GB" altLang="zh-CN" dirty="0" smtClean="0"/>
              <a:t>.</a:t>
            </a:r>
            <a:endParaRPr lang="en-GB" altLang="zh-CN" dirty="0"/>
          </a:p>
          <a:p>
            <a:r>
              <a:rPr lang="en-US" altLang="zh-CN" b="1" dirty="0" smtClean="0">
                <a:solidFill>
                  <a:srgbClr val="FF0000"/>
                </a:solidFill>
              </a:rPr>
              <a:t>The </a:t>
            </a:r>
            <a:r>
              <a:rPr lang="en-US" altLang="zh-CN" b="1" dirty="0">
                <a:solidFill>
                  <a:srgbClr val="FF0000"/>
                </a:solidFill>
              </a:rPr>
              <a:t>gas behaves most like an ideal gas at high temperature and shows the </a:t>
            </a:r>
            <a:r>
              <a:rPr lang="en-US" altLang="zh-CN" b="1" dirty="0" smtClean="0">
                <a:solidFill>
                  <a:srgbClr val="FF0000"/>
                </a:solidFill>
              </a:rPr>
              <a:t>greatest </a:t>
            </a:r>
            <a:r>
              <a:rPr lang="en-GB" altLang="zh-CN" b="1" dirty="0" smtClean="0">
                <a:solidFill>
                  <a:srgbClr val="FF0000"/>
                </a:solidFill>
              </a:rPr>
              <a:t>deviation </a:t>
            </a:r>
            <a:r>
              <a:rPr lang="en-GB" altLang="zh-CN" b="1" dirty="0">
                <a:solidFill>
                  <a:srgbClr val="FF0000"/>
                </a:solidFill>
              </a:rPr>
              <a:t>at low temperature</a:t>
            </a:r>
            <a:r>
              <a:rPr lang="en-GB" altLang="zh-CN" dirty="0" smtClean="0"/>
              <a:t>.</a:t>
            </a:r>
            <a:endParaRPr lang="en-GB" altLang="zh-CN" dirty="0" smtClean="0"/>
          </a:p>
          <a:p>
            <a:r>
              <a:rPr lang="en-US" altLang="zh-CN" dirty="0"/>
              <a:t>To interpret these </a:t>
            </a:r>
            <a:r>
              <a:rPr lang="en-US" altLang="zh-CN" dirty="0" smtClean="0"/>
              <a:t>findings</a:t>
            </a:r>
            <a:r>
              <a:rPr lang="en-US" altLang="zh-CN" dirty="0"/>
              <a:t>, it will be helpful to question the validity of </a:t>
            </a:r>
            <a:r>
              <a:rPr lang="en-US" altLang="zh-CN" dirty="0" smtClean="0"/>
              <a:t>two assumptions </a:t>
            </a:r>
            <a:r>
              <a:rPr lang="en-US" altLang="zh-CN" dirty="0"/>
              <a:t>made in describing an ideal gas in the kinetic molecular theory:</a:t>
            </a:r>
            <a:endParaRPr lang="en-US" altLang="zh-CN" dirty="0"/>
          </a:p>
          <a:p>
            <a:r>
              <a:rPr lang="en-US" altLang="zh-CN" b="1" dirty="0" smtClean="0"/>
              <a:t>1. </a:t>
            </a:r>
            <a:r>
              <a:rPr lang="en-US" altLang="zh-CN" dirty="0"/>
              <a:t>the volume of the gas particles is negligible;</a:t>
            </a:r>
            <a:endParaRPr lang="en-US" altLang="zh-CN" dirty="0"/>
          </a:p>
          <a:p>
            <a:r>
              <a:rPr lang="en-US" altLang="zh-CN" b="1" dirty="0" smtClean="0"/>
              <a:t>2. </a:t>
            </a:r>
            <a:r>
              <a:rPr lang="en-US" altLang="zh-CN" dirty="0"/>
              <a:t>there are no attractive forces between the particles.</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14400"/>
            <a:ext cx="8382000" cy="5410201"/>
          </a:xfrm>
        </p:spPr>
        <p:txBody>
          <a:bodyPr/>
          <a:lstStyle/>
          <a:p>
            <a:r>
              <a:rPr lang="en-US" altLang="zh-CN" dirty="0"/>
              <a:t>1. At </a:t>
            </a:r>
            <a:r>
              <a:rPr lang="en-US" altLang="zh-CN" b="1" dirty="0">
                <a:solidFill>
                  <a:srgbClr val="FF0000"/>
                </a:solidFill>
              </a:rPr>
              <a:t>relatively low pressure</a:t>
            </a:r>
            <a:r>
              <a:rPr lang="en-US" altLang="zh-CN" dirty="0"/>
              <a:t>, such as </a:t>
            </a:r>
            <a:r>
              <a:rPr lang="en-US" altLang="zh-CN" dirty="0" smtClean="0"/>
              <a:t>100 kPa </a:t>
            </a:r>
            <a:r>
              <a:rPr lang="en-US" altLang="zh-CN" dirty="0"/>
              <a:t>(STP), the </a:t>
            </a:r>
            <a:r>
              <a:rPr lang="en-US" altLang="zh-CN" b="1" dirty="0">
                <a:solidFill>
                  <a:srgbClr val="FF0000"/>
                </a:solidFill>
              </a:rPr>
              <a:t>volume occupied by </a:t>
            </a:r>
            <a:r>
              <a:rPr lang="en-US" altLang="zh-CN" b="1" dirty="0" smtClean="0">
                <a:solidFill>
                  <a:srgbClr val="FF0000"/>
                </a:solidFill>
              </a:rPr>
              <a:t>the particles</a:t>
            </a:r>
            <a:r>
              <a:rPr lang="en-US" altLang="zh-CN" dirty="0" smtClean="0"/>
              <a:t> </a:t>
            </a:r>
            <a:r>
              <a:rPr lang="en-US" altLang="zh-CN" dirty="0"/>
              <a:t>of a typical gas is only about 0.05% of the total volume, so it is </a:t>
            </a:r>
            <a:r>
              <a:rPr lang="en-US" altLang="zh-CN" dirty="0" smtClean="0"/>
              <a:t>reasonably</a:t>
            </a:r>
            <a:r>
              <a:rPr lang="en-US" altLang="zh-CN" dirty="0"/>
              <a:t> </a:t>
            </a:r>
            <a:r>
              <a:rPr lang="en-US" altLang="zh-CN" dirty="0" smtClean="0"/>
              <a:t>valid </a:t>
            </a:r>
            <a:r>
              <a:rPr lang="en-US" altLang="zh-CN" dirty="0"/>
              <a:t>to describe this as </a:t>
            </a:r>
            <a:r>
              <a:rPr lang="en-US" altLang="zh-CN" b="1" dirty="0" smtClean="0">
                <a:solidFill>
                  <a:srgbClr val="FF0000"/>
                </a:solidFill>
              </a:rPr>
              <a:t>negligible</a:t>
            </a:r>
            <a:r>
              <a:rPr lang="en-US" altLang="zh-CN" dirty="0" smtClean="0"/>
              <a:t>.</a:t>
            </a:r>
            <a:endParaRPr lang="en-US" altLang="zh-CN" dirty="0" smtClean="0"/>
          </a:p>
          <a:p>
            <a:r>
              <a:rPr lang="en-US" altLang="zh-CN" dirty="0" smtClean="0"/>
              <a:t>But </a:t>
            </a:r>
            <a:r>
              <a:rPr lang="en-US" altLang="zh-CN" dirty="0"/>
              <a:t>with </a:t>
            </a:r>
            <a:r>
              <a:rPr lang="en-US" altLang="zh-CN" b="1" dirty="0">
                <a:solidFill>
                  <a:srgbClr val="FF0000"/>
                </a:solidFill>
              </a:rPr>
              <a:t>increasing pressure </a:t>
            </a:r>
            <a:r>
              <a:rPr lang="en-US" altLang="zh-CN" dirty="0"/>
              <a:t>as the space </a:t>
            </a:r>
            <a:r>
              <a:rPr lang="en-US" altLang="zh-CN" dirty="0" smtClean="0"/>
              <a:t>between the </a:t>
            </a:r>
            <a:r>
              <a:rPr lang="en-US" altLang="zh-CN" dirty="0"/>
              <a:t>particles is reduced, this percentage increases and with a pressure of </a:t>
            </a:r>
            <a:r>
              <a:rPr lang="en-US" altLang="zh-CN" dirty="0" smtClean="0"/>
              <a:t>500 kPa</a:t>
            </a:r>
            <a:r>
              <a:rPr lang="en-US" altLang="zh-CN" dirty="0"/>
              <a:t>, </a:t>
            </a:r>
            <a:r>
              <a:rPr lang="en-US" altLang="zh-CN" dirty="0" smtClean="0"/>
              <a:t>the </a:t>
            </a:r>
            <a:r>
              <a:rPr lang="en-US" altLang="zh-CN" b="1" dirty="0" smtClean="0">
                <a:solidFill>
                  <a:srgbClr val="FF0000"/>
                </a:solidFill>
              </a:rPr>
              <a:t>volume </a:t>
            </a:r>
            <a:r>
              <a:rPr lang="en-US" altLang="zh-CN" b="1" dirty="0">
                <a:solidFill>
                  <a:srgbClr val="FF0000"/>
                </a:solidFill>
              </a:rPr>
              <a:t>of the particles </a:t>
            </a:r>
            <a:r>
              <a:rPr lang="en-US" altLang="zh-CN" dirty="0"/>
              <a:t>is about 20% of the total volume – certainly </a:t>
            </a:r>
            <a:r>
              <a:rPr lang="en-US" altLang="zh-CN" b="1" dirty="0">
                <a:solidFill>
                  <a:srgbClr val="FF0000"/>
                </a:solidFill>
              </a:rPr>
              <a:t>not negligible</a:t>
            </a:r>
            <a:r>
              <a:rPr lang="en-US" altLang="zh-CN" dirty="0"/>
              <a:t>. </a:t>
            </a:r>
            <a:endParaRPr lang="en-US" altLang="zh-CN" dirty="0" smtClean="0"/>
          </a:p>
          <a:p>
            <a:r>
              <a:rPr lang="en-US" altLang="zh-CN" dirty="0" smtClean="0"/>
              <a:t>As a </a:t>
            </a:r>
            <a:r>
              <a:rPr lang="en-US" altLang="zh-CN" dirty="0"/>
              <a:t>result, the volume of a real gas at high pressure is larger than that predicted from </a:t>
            </a:r>
            <a:r>
              <a:rPr lang="en-US" altLang="zh-CN" dirty="0" smtClean="0"/>
              <a:t>the ideal </a:t>
            </a:r>
            <a:r>
              <a:rPr lang="en-US" altLang="zh-CN" dirty="0"/>
              <a:t>gas law and </a:t>
            </a:r>
            <a:r>
              <a:rPr lang="en-US" altLang="zh-CN" i="1" dirty="0"/>
              <a:t>PV</a:t>
            </a:r>
            <a:r>
              <a:rPr lang="en-US" altLang="zh-CN" dirty="0"/>
              <a:t>/</a:t>
            </a:r>
            <a:r>
              <a:rPr lang="en-US" altLang="zh-CN" i="1" dirty="0"/>
              <a:t>nRT </a:t>
            </a:r>
            <a:r>
              <a:rPr lang="en-US" altLang="zh-CN" dirty="0"/>
              <a:t>&gt; 1</a:t>
            </a:r>
            <a:r>
              <a:rPr lang="en-US" altLang="zh-CN" dirty="0" smtClean="0"/>
              <a:t>.</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33400"/>
            <a:ext cx="8382000" cy="5943600"/>
          </a:xfrm>
        </p:spPr>
        <p:txBody>
          <a:bodyPr/>
          <a:lstStyle/>
          <a:p>
            <a:r>
              <a:rPr lang="en-US" altLang="zh-CN" sz="2400" dirty="0"/>
              <a:t>2. When a gas is at moderately low pressure and relatively </a:t>
            </a:r>
            <a:r>
              <a:rPr lang="en-US" altLang="zh-CN" sz="2400" b="1" dirty="0">
                <a:solidFill>
                  <a:srgbClr val="FF0000"/>
                </a:solidFill>
              </a:rPr>
              <a:t>high temperature</a:t>
            </a:r>
            <a:r>
              <a:rPr lang="en-US" altLang="zh-CN" sz="2400" dirty="0"/>
              <a:t>, the particles are so widely spaced </a:t>
            </a:r>
            <a:r>
              <a:rPr lang="en-US" altLang="zh-CN" sz="2400" dirty="0" smtClean="0"/>
              <a:t>that </a:t>
            </a:r>
            <a:r>
              <a:rPr lang="en-US" altLang="zh-CN" sz="2400" b="1" dirty="0" smtClean="0">
                <a:solidFill>
                  <a:srgbClr val="FF0000"/>
                </a:solidFill>
              </a:rPr>
              <a:t>interactive </a:t>
            </a:r>
            <a:r>
              <a:rPr lang="en-US" altLang="zh-CN" sz="2400" b="1" dirty="0">
                <a:solidFill>
                  <a:srgbClr val="FF0000"/>
                </a:solidFill>
              </a:rPr>
              <a:t>forces are highly unlikely</a:t>
            </a:r>
            <a:r>
              <a:rPr lang="en-US" altLang="zh-CN" sz="2400" dirty="0"/>
              <a:t>, and even if there were some intermolecular forces they would be easily broken due to high kinetic energy, so this assumption is valid. </a:t>
            </a:r>
            <a:endParaRPr lang="en-US" altLang="zh-CN" sz="2400" dirty="0"/>
          </a:p>
          <a:p>
            <a:r>
              <a:rPr lang="en-US" altLang="zh-CN" sz="2400" dirty="0" smtClean="0"/>
              <a:t>But </a:t>
            </a:r>
            <a:r>
              <a:rPr lang="en-US" altLang="zh-CN" sz="2400" dirty="0"/>
              <a:t>at pressures </a:t>
            </a:r>
            <a:r>
              <a:rPr lang="en-US" altLang="zh-CN" sz="2400" dirty="0" smtClean="0"/>
              <a:t>up to </a:t>
            </a:r>
            <a:r>
              <a:rPr lang="en-US" altLang="zh-CN" sz="2400" dirty="0"/>
              <a:t>about </a:t>
            </a:r>
            <a:r>
              <a:rPr lang="en-US" altLang="zh-CN" sz="2400" dirty="0" smtClean="0"/>
              <a:t>300 kPa</a:t>
            </a:r>
            <a:r>
              <a:rPr lang="en-US" altLang="zh-CN" sz="2400" dirty="0"/>
              <a:t>, as the particles approach more closely, attractive forces </a:t>
            </a:r>
            <a:r>
              <a:rPr lang="en-US" altLang="zh-CN" sz="2400" dirty="0" smtClean="0"/>
              <a:t>strengthen between </a:t>
            </a:r>
            <a:r>
              <a:rPr lang="en-US" altLang="zh-CN" sz="2400" dirty="0"/>
              <a:t>them. </a:t>
            </a:r>
            <a:endParaRPr lang="en-US" altLang="zh-CN" sz="2400" dirty="0" smtClean="0"/>
          </a:p>
          <a:p>
            <a:r>
              <a:rPr lang="en-US" altLang="zh-CN" sz="2400" dirty="0" smtClean="0"/>
              <a:t>These </a:t>
            </a:r>
            <a:r>
              <a:rPr lang="en-US" altLang="zh-CN" sz="2400" dirty="0"/>
              <a:t>have the effect of reducing the pressure of the gas, so </a:t>
            </a:r>
            <a:r>
              <a:rPr lang="en-US" altLang="zh-CN" sz="2400" i="1" dirty="0"/>
              <a:t>PV</a:t>
            </a:r>
            <a:r>
              <a:rPr lang="en-US" altLang="zh-CN" sz="2400" dirty="0"/>
              <a:t>/</a:t>
            </a:r>
            <a:r>
              <a:rPr lang="en-US" altLang="zh-CN" sz="2400" i="1" dirty="0"/>
              <a:t>nRT </a:t>
            </a:r>
            <a:r>
              <a:rPr lang="en-US" altLang="zh-CN" sz="2400" dirty="0"/>
              <a:t>&lt; 1.</a:t>
            </a:r>
            <a:endParaRPr lang="en-US" altLang="zh-CN" sz="2400" dirty="0"/>
          </a:p>
          <a:p>
            <a:r>
              <a:rPr lang="en-US" altLang="zh-CN" sz="2400" dirty="0" smtClean="0"/>
              <a:t>At </a:t>
            </a:r>
            <a:r>
              <a:rPr lang="en-US" altLang="zh-CN" sz="2400" dirty="0"/>
              <a:t>even higher pressures, </a:t>
            </a:r>
            <a:r>
              <a:rPr lang="en-US" altLang="zh-CN" sz="2400" dirty="0" smtClean="0"/>
              <a:t>the non-zero </a:t>
            </a:r>
            <a:r>
              <a:rPr lang="en-US" altLang="zh-CN" sz="2400" dirty="0"/>
              <a:t>volume of the particles becomes more important and this effect </a:t>
            </a:r>
            <a:r>
              <a:rPr lang="en-US" altLang="zh-CN" sz="2400" dirty="0" smtClean="0"/>
              <a:t>dominates </a:t>
            </a:r>
            <a:r>
              <a:rPr lang="en-GB" altLang="zh-CN" sz="2400" dirty="0" smtClean="0"/>
              <a:t>where </a:t>
            </a:r>
            <a:r>
              <a:rPr lang="en-GB" altLang="zh-CN" sz="2400" dirty="0"/>
              <a:t>the graph rises</a:t>
            </a:r>
            <a:r>
              <a:rPr lang="en-GB" altLang="zh-CN" sz="2400" dirty="0" smtClean="0"/>
              <a:t>.</a:t>
            </a:r>
            <a:r>
              <a:rPr lang="en-US" altLang="zh-CN" sz="2400" dirty="0"/>
              <a:t> </a:t>
            </a:r>
            <a:endParaRPr lang="en-US" altLang="zh-CN" sz="2400" dirty="0" smtClean="0"/>
          </a:p>
          <a:p>
            <a:r>
              <a:rPr lang="en-US" altLang="zh-CN" sz="2400" b="1" dirty="0" smtClean="0">
                <a:solidFill>
                  <a:srgbClr val="FF0000"/>
                </a:solidFill>
              </a:rPr>
              <a:t>Low </a:t>
            </a:r>
            <a:r>
              <a:rPr lang="en-US" altLang="zh-CN" sz="2400" b="1" dirty="0">
                <a:solidFill>
                  <a:srgbClr val="FF0000"/>
                </a:solidFill>
              </a:rPr>
              <a:t>temperatures increase this deviation because the lower kinetic energy of the particles increases the strength of intermolecular forces</a:t>
            </a:r>
            <a:r>
              <a:rPr lang="en-US" altLang="zh-CN" sz="2400" dirty="0"/>
              <a:t>. </a:t>
            </a:r>
            <a:endParaRPr lang="en-US" altLang="zh-CN"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685800" y="304800"/>
            <a:ext cx="7636510" cy="5656580"/>
          </a:xfrm>
          <a:prstGeom prst="rect">
            <a:avLst/>
          </a:prstGeom>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04800" y="1143000"/>
            <a:ext cx="8229600" cy="3063875"/>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69900" y="76200"/>
            <a:ext cx="7474585" cy="2891790"/>
          </a:xfrm>
          <a:prstGeom prst="rect">
            <a:avLst/>
          </a:prstGeom>
        </p:spPr>
      </p:pic>
      <p:pic>
        <p:nvPicPr>
          <p:cNvPr id="5" name="图片 4"/>
          <p:cNvPicPr>
            <a:picLocks noChangeAspect="1"/>
          </p:cNvPicPr>
          <p:nvPr/>
        </p:nvPicPr>
        <p:blipFill>
          <a:blip r:embed="rId2"/>
          <a:stretch>
            <a:fillRect/>
          </a:stretch>
        </p:blipFill>
        <p:spPr>
          <a:xfrm>
            <a:off x="609600" y="2967990"/>
            <a:ext cx="7331075" cy="3823335"/>
          </a:xfrm>
          <a:prstGeom prst="rect">
            <a:avLst/>
          </a:prstGeom>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6200" y="457200"/>
            <a:ext cx="8935085" cy="4804410"/>
          </a:xfrm>
          <a:prstGeom prst="rect">
            <a:avLst/>
          </a:prstGeom>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457200" y="914083"/>
            <a:ext cx="8229600" cy="706437"/>
          </a:xfrm>
        </p:spPr>
        <p:txBody>
          <a:bodyPr/>
          <a:lstStyle/>
          <a:p>
            <a:r>
              <a:rPr lang="en-US" altLang="zh-CN" sz="3600" dirty="0" smtClean="0"/>
              <a:t>6.4 Molar Concentration in Solution</a:t>
            </a:r>
            <a:endParaRPr lang="en-US" altLang="zh-CN" sz="3600" dirty="0" smtClean="0"/>
          </a:p>
        </p:txBody>
      </p:sp>
      <p:pic>
        <p:nvPicPr>
          <p:cNvPr id="2" name="图片 1"/>
          <p:cNvPicPr>
            <a:picLocks noChangeAspect="1"/>
          </p:cNvPicPr>
          <p:nvPr/>
        </p:nvPicPr>
        <p:blipFill>
          <a:blip r:embed="rId1"/>
          <a:stretch>
            <a:fillRect/>
          </a:stretch>
        </p:blipFill>
        <p:spPr>
          <a:xfrm>
            <a:off x="152400" y="1905000"/>
            <a:ext cx="8655050" cy="280416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1143000"/>
          </a:xfrm>
        </p:spPr>
        <p:txBody>
          <a:bodyPr/>
          <a:lstStyle/>
          <a:p>
            <a:r>
              <a:rPr lang="en-US" altLang="zh-CN" sz="4800" dirty="0" smtClean="0"/>
              <a:t>Relative formula mass</a:t>
            </a:r>
            <a:endParaRPr lang="zh-CN" altLang="en-US" sz="4800" dirty="0"/>
          </a:p>
        </p:txBody>
      </p:sp>
      <p:sp>
        <p:nvSpPr>
          <p:cNvPr id="3" name="内容占位符 2"/>
          <p:cNvSpPr>
            <a:spLocks noGrp="1"/>
          </p:cNvSpPr>
          <p:nvPr>
            <p:ph idx="1"/>
          </p:nvPr>
        </p:nvSpPr>
        <p:spPr>
          <a:xfrm>
            <a:off x="457200" y="1828801"/>
            <a:ext cx="8229600" cy="4495800"/>
          </a:xfrm>
        </p:spPr>
        <p:txBody>
          <a:bodyPr/>
          <a:lstStyle/>
          <a:p>
            <a:r>
              <a:rPr lang="en-US" altLang="zh-CN" dirty="0"/>
              <a:t>We can extend the concept of relative atomic mass to compounds (and to </a:t>
            </a:r>
            <a:r>
              <a:rPr lang="en-US" altLang="zh-CN" dirty="0" smtClean="0"/>
              <a:t>elements occurring </a:t>
            </a:r>
            <a:r>
              <a:rPr lang="en-US" altLang="zh-CN" dirty="0"/>
              <a:t>as molecules), to obtain the </a:t>
            </a:r>
            <a:r>
              <a:rPr lang="en-US" altLang="zh-CN" b="1" dirty="0">
                <a:solidFill>
                  <a:srgbClr val="FF0000"/>
                </a:solidFill>
              </a:rPr>
              <a:t>relative formula mass, </a:t>
            </a:r>
            <a:r>
              <a:rPr lang="en-US" altLang="zh-CN" b="1" i="1" dirty="0">
                <a:solidFill>
                  <a:srgbClr val="FF0000"/>
                </a:solidFill>
              </a:rPr>
              <a:t>M</a:t>
            </a:r>
            <a:r>
              <a:rPr lang="en-US" altLang="zh-CN" b="1" i="1" baseline="-25000" dirty="0">
                <a:solidFill>
                  <a:srgbClr val="FF0000"/>
                </a:solidFill>
              </a:rPr>
              <a:t>r</a:t>
            </a:r>
            <a:r>
              <a:rPr lang="en-US" altLang="zh-CN" dirty="0"/>
              <a:t>. </a:t>
            </a:r>
            <a:endParaRPr lang="en-US" altLang="zh-CN" dirty="0" smtClean="0"/>
          </a:p>
          <a:p>
            <a:r>
              <a:rPr lang="en-US" altLang="zh-CN" dirty="0" smtClean="0"/>
              <a:t>This </a:t>
            </a:r>
            <a:r>
              <a:rPr lang="en-US" altLang="zh-CN" dirty="0"/>
              <a:t>simply </a:t>
            </a:r>
            <a:r>
              <a:rPr lang="en-US" altLang="zh-CN" dirty="0" smtClean="0"/>
              <a:t>involves adding </a:t>
            </a:r>
            <a:r>
              <a:rPr lang="en-US" altLang="zh-CN" dirty="0"/>
              <a:t>the relative atomic masses of all the atoms or ions present in its formula. </a:t>
            </a:r>
            <a:endParaRPr lang="en-US" altLang="zh-CN" dirty="0" smtClean="0"/>
          </a:p>
          <a:p>
            <a:r>
              <a:rPr lang="en-US" altLang="zh-CN" dirty="0" smtClean="0"/>
              <a:t>Note</a:t>
            </a:r>
            <a:r>
              <a:rPr lang="en-US" altLang="zh-CN" dirty="0"/>
              <a:t> </a:t>
            </a:r>
            <a:r>
              <a:rPr lang="en-US" altLang="zh-CN" dirty="0" smtClean="0"/>
              <a:t>that </a:t>
            </a:r>
            <a:r>
              <a:rPr lang="en-US" altLang="zh-CN" i="1" dirty="0"/>
              <a:t>M</a:t>
            </a:r>
            <a:r>
              <a:rPr lang="en-US" altLang="zh-CN" i="1" baseline="-25000" dirty="0"/>
              <a:t>r</a:t>
            </a:r>
            <a:r>
              <a:rPr lang="en-US" altLang="zh-CN" dirty="0"/>
              <a:t>, like </a:t>
            </a:r>
            <a:r>
              <a:rPr lang="en-US" altLang="zh-CN" i="1" dirty="0"/>
              <a:t>A</a:t>
            </a:r>
            <a:r>
              <a:rPr lang="en-US" altLang="zh-CN" i="1" baseline="-25000" dirty="0"/>
              <a:t>r</a:t>
            </a:r>
            <a:r>
              <a:rPr lang="en-US" altLang="zh-CN" dirty="0"/>
              <a:t>, is a relative term and so has </a:t>
            </a:r>
            <a:r>
              <a:rPr lang="en-US" altLang="zh-CN" b="1" dirty="0">
                <a:solidFill>
                  <a:srgbClr val="FF0000"/>
                </a:solidFill>
              </a:rPr>
              <a:t>no units</a:t>
            </a:r>
            <a:r>
              <a:rPr lang="en-US" altLang="zh-CN" dirty="0" smtClean="0"/>
              <a:t>.</a:t>
            </a:r>
            <a:endParaRPr lang="en-US" altLang="zh-CN" dirty="0" smtClean="0"/>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4500" y="533400"/>
            <a:ext cx="8229600" cy="819150"/>
          </a:xfrm>
        </p:spPr>
        <p:txBody>
          <a:bodyPr/>
          <a:lstStyle/>
          <a:p>
            <a:r>
              <a:rPr lang="en-US" altLang="zh-CN" dirty="0" smtClean="0"/>
              <a:t>Solution</a:t>
            </a:r>
            <a:endParaRPr lang="zh-CN" altLang="en-US" dirty="0"/>
          </a:p>
        </p:txBody>
      </p:sp>
      <p:sp>
        <p:nvSpPr>
          <p:cNvPr id="3" name="内容占位符 2"/>
          <p:cNvSpPr>
            <a:spLocks noGrp="1"/>
          </p:cNvSpPr>
          <p:nvPr>
            <p:ph idx="1"/>
          </p:nvPr>
        </p:nvSpPr>
        <p:spPr>
          <a:xfrm>
            <a:off x="330200" y="1873250"/>
            <a:ext cx="8458200" cy="4800600"/>
          </a:xfrm>
        </p:spPr>
        <p:txBody>
          <a:bodyPr/>
          <a:lstStyle/>
          <a:p>
            <a:r>
              <a:rPr lang="en-US" altLang="zh-CN" dirty="0"/>
              <a:t>A </a:t>
            </a:r>
            <a:r>
              <a:rPr lang="en-US" altLang="zh-CN" b="1" dirty="0">
                <a:solidFill>
                  <a:srgbClr val="FF0000"/>
                </a:solidFill>
              </a:rPr>
              <a:t>solution </a:t>
            </a:r>
            <a:r>
              <a:rPr lang="en-US" altLang="zh-CN" dirty="0"/>
              <a:t>is a homogeneous mixture of two or more substances, </a:t>
            </a:r>
            <a:r>
              <a:rPr lang="en-US" altLang="zh-CN" dirty="0" smtClean="0"/>
              <a:t>which may </a:t>
            </a:r>
            <a:r>
              <a:rPr lang="en-US" altLang="zh-CN" dirty="0"/>
              <a:t>be solids, liquids, or gases, or a combination of these. </a:t>
            </a:r>
            <a:endParaRPr lang="en-US" altLang="zh-CN" dirty="0" smtClean="0"/>
          </a:p>
          <a:p>
            <a:r>
              <a:rPr lang="en-US" altLang="zh-CN" dirty="0" smtClean="0"/>
              <a:t>The </a:t>
            </a:r>
            <a:r>
              <a:rPr lang="en-US" altLang="zh-CN" b="1" dirty="0">
                <a:solidFill>
                  <a:srgbClr val="FF0000"/>
                </a:solidFill>
              </a:rPr>
              <a:t>solvent</a:t>
            </a:r>
            <a:r>
              <a:rPr lang="en-US" altLang="zh-CN" b="1" dirty="0"/>
              <a:t> </a:t>
            </a:r>
            <a:r>
              <a:rPr lang="en-US" altLang="zh-CN" dirty="0"/>
              <a:t>is </a:t>
            </a:r>
            <a:r>
              <a:rPr lang="en-US" altLang="zh-CN" dirty="0" smtClean="0"/>
              <a:t>the component </a:t>
            </a:r>
            <a:r>
              <a:rPr lang="en-US" altLang="zh-CN" dirty="0"/>
              <a:t>present in the greatest quantity, in which the </a:t>
            </a:r>
            <a:r>
              <a:rPr lang="en-US" altLang="zh-CN" b="1" dirty="0">
                <a:solidFill>
                  <a:srgbClr val="FF0000"/>
                </a:solidFill>
              </a:rPr>
              <a:t>solute</a:t>
            </a:r>
            <a:r>
              <a:rPr lang="en-US" altLang="zh-CN" b="1" dirty="0"/>
              <a:t> </a:t>
            </a:r>
            <a:r>
              <a:rPr lang="en-US" altLang="zh-CN" dirty="0"/>
              <a:t>is dissolved.</a:t>
            </a:r>
            <a:endParaRPr lang="en-US" altLang="zh-CN" dirty="0"/>
          </a:p>
          <a:p>
            <a:r>
              <a:rPr lang="en-US" altLang="zh-CN" dirty="0"/>
              <a:t>Some examples of solutions include:</a:t>
            </a:r>
            <a:endParaRPr lang="en-US" altLang="zh-CN" dirty="0"/>
          </a:p>
          <a:p>
            <a:pPr lvl="1"/>
            <a:r>
              <a:rPr lang="en-US" altLang="zh-CN" dirty="0" smtClean="0"/>
              <a:t>solid/solid</a:t>
            </a:r>
            <a:r>
              <a:rPr lang="en-US" altLang="zh-CN" dirty="0"/>
              <a:t>: metal alloy such as brass (copper and zinc);</a:t>
            </a:r>
            <a:endParaRPr lang="en-US" altLang="zh-CN" dirty="0"/>
          </a:p>
          <a:p>
            <a:pPr lvl="1"/>
            <a:r>
              <a:rPr lang="en-US" altLang="zh-CN" dirty="0" smtClean="0"/>
              <a:t>solid/liquid</a:t>
            </a:r>
            <a:r>
              <a:rPr lang="en-US" altLang="zh-CN" dirty="0"/>
              <a:t>: seawater (salts and water), copper sulfate(aq) (copper </a:t>
            </a:r>
            <a:r>
              <a:rPr lang="en-US" altLang="zh-CN" dirty="0" smtClean="0"/>
              <a:t>sulfate </a:t>
            </a:r>
            <a:r>
              <a:rPr lang="en-GB" altLang="zh-CN" dirty="0" smtClean="0"/>
              <a:t>and </a:t>
            </a:r>
            <a:r>
              <a:rPr lang="en-GB" altLang="zh-CN" dirty="0"/>
              <a:t>water);</a:t>
            </a:r>
            <a:endParaRPr lang="en-GB" altLang="zh-CN" dirty="0"/>
          </a:p>
          <a:p>
            <a:pPr lvl="1"/>
            <a:r>
              <a:rPr lang="en-US" altLang="zh-CN" dirty="0" smtClean="0"/>
              <a:t>liquid/liquid</a:t>
            </a:r>
            <a:r>
              <a:rPr lang="en-US" altLang="zh-CN" dirty="0"/>
              <a:t>: wine (ethanol and water);</a:t>
            </a:r>
            <a:endParaRPr lang="en-US" altLang="zh-CN" dirty="0"/>
          </a:p>
          <a:p>
            <a:pPr lvl="1"/>
            <a:r>
              <a:rPr lang="en-US" altLang="zh-CN" dirty="0" smtClean="0"/>
              <a:t>gas/liquid</a:t>
            </a:r>
            <a:r>
              <a:rPr lang="en-US" altLang="zh-CN" dirty="0"/>
              <a:t>: </a:t>
            </a:r>
            <a:r>
              <a:rPr lang="en-US" altLang="zh-CN" dirty="0" smtClean="0"/>
              <a:t>fizzy </a:t>
            </a:r>
            <a:r>
              <a:rPr lang="en-US" altLang="zh-CN" dirty="0"/>
              <a:t>drinks (carbon dioxide and water).</a:t>
            </a:r>
            <a:endParaRPr lang="zh-CN" altLang="en-US" dirty="0"/>
          </a:p>
        </p:txBody>
      </p:sp>
      <p:pic>
        <p:nvPicPr>
          <p:cNvPr id="4" name="图片 3"/>
          <p:cNvPicPr>
            <a:picLocks noChangeAspect="1"/>
          </p:cNvPicPr>
          <p:nvPr/>
        </p:nvPicPr>
        <p:blipFill>
          <a:blip r:embed="rId1"/>
          <a:stretch>
            <a:fillRect/>
          </a:stretch>
        </p:blipFill>
        <p:spPr>
          <a:xfrm>
            <a:off x="5943600" y="-75614"/>
            <a:ext cx="2971800" cy="203717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704850"/>
          </a:xfrm>
        </p:spPr>
        <p:txBody>
          <a:bodyPr/>
          <a:lstStyle/>
          <a:p>
            <a:r>
              <a:rPr lang="en-US" altLang="zh-CN" sz="4800" dirty="0" smtClean="0"/>
              <a:t>Molar Concentration of Solution</a:t>
            </a:r>
            <a:endParaRPr lang="en-US" altLang="zh-CN" sz="4800" dirty="0" smtClean="0"/>
          </a:p>
        </p:txBody>
      </p:sp>
      <p:sp>
        <p:nvSpPr>
          <p:cNvPr id="3" name="内容占位符 2"/>
          <p:cNvSpPr>
            <a:spLocks noGrp="1"/>
          </p:cNvSpPr>
          <p:nvPr>
            <p:ph idx="1"/>
          </p:nvPr>
        </p:nvSpPr>
        <p:spPr>
          <a:xfrm>
            <a:off x="228600" y="1524001"/>
            <a:ext cx="8839200" cy="4800600"/>
          </a:xfrm>
        </p:spPr>
        <p:txBody>
          <a:bodyPr/>
          <a:lstStyle/>
          <a:p>
            <a:r>
              <a:rPr lang="en-US" altLang="zh-CN" sz="2400" dirty="0" smtClean="0"/>
              <a:t>For solutions</a:t>
            </a:r>
            <a:r>
              <a:rPr lang="en-US" altLang="zh-CN" sz="2400" dirty="0"/>
              <a:t>, we express the amount through its concentration. The </a:t>
            </a:r>
            <a:r>
              <a:rPr lang="en-US" altLang="zh-CN" sz="2400" b="1" dirty="0">
                <a:solidFill>
                  <a:srgbClr val="FF0000"/>
                </a:solidFill>
              </a:rPr>
              <a:t>concentration of </a:t>
            </a:r>
            <a:r>
              <a:rPr lang="en-US" altLang="zh-CN" sz="2400" b="1" dirty="0" smtClean="0">
                <a:solidFill>
                  <a:srgbClr val="FF0000"/>
                </a:solidFill>
              </a:rPr>
              <a:t>a solution</a:t>
            </a:r>
            <a:r>
              <a:rPr lang="en-US" altLang="zh-CN" sz="2400" dirty="0" smtClean="0"/>
              <a:t> </a:t>
            </a:r>
            <a:r>
              <a:rPr lang="en-US" altLang="zh-CN" sz="2400" dirty="0"/>
              <a:t>(c) is determined by the amount of solute (</a:t>
            </a:r>
            <a:r>
              <a:rPr lang="en-US" altLang="zh-CN" sz="2400" dirty="0" smtClean="0"/>
              <a:t>n) </a:t>
            </a:r>
            <a:r>
              <a:rPr lang="en-US" altLang="zh-CN" sz="2400" dirty="0"/>
              <a:t>and the </a:t>
            </a:r>
            <a:r>
              <a:rPr lang="en-US" altLang="zh-CN" sz="2400" dirty="0" smtClean="0"/>
              <a:t>volume </a:t>
            </a:r>
            <a:r>
              <a:rPr lang="en-US" altLang="zh-CN" sz="2400" dirty="0"/>
              <a:t>of solution (V). </a:t>
            </a:r>
            <a:endParaRPr lang="en-US" altLang="zh-CN" sz="2400" dirty="0" smtClean="0"/>
          </a:p>
          <a:p>
            <a:r>
              <a:rPr lang="en-US" altLang="zh-CN" sz="2400" dirty="0" smtClean="0"/>
              <a:t>It is </a:t>
            </a:r>
            <a:r>
              <a:rPr lang="en-US" altLang="zh-CN" sz="2400" dirty="0"/>
              <a:t>usually expressed as </a:t>
            </a:r>
            <a:r>
              <a:rPr lang="en-US" altLang="zh-CN" sz="2400" b="1" dirty="0">
                <a:solidFill>
                  <a:srgbClr val="FF0000"/>
                </a:solidFill>
              </a:rPr>
              <a:t>mol </a:t>
            </a:r>
            <a:r>
              <a:rPr lang="en-US" altLang="zh-CN" sz="2400" b="1" dirty="0" smtClean="0">
                <a:solidFill>
                  <a:srgbClr val="FF0000"/>
                </a:solidFill>
              </a:rPr>
              <a:t>dm</a:t>
            </a:r>
            <a:r>
              <a:rPr lang="en-US" altLang="zh-CN" sz="2400" b="1" baseline="30000" dirty="0" smtClean="0">
                <a:solidFill>
                  <a:srgbClr val="FF0000"/>
                </a:solidFill>
              </a:rPr>
              <a:t>–3</a:t>
            </a:r>
            <a:r>
              <a:rPr lang="en-US" altLang="zh-CN" sz="2400" dirty="0" smtClean="0"/>
              <a:t>. </a:t>
            </a:r>
            <a:endParaRPr lang="en-US" altLang="zh-CN" sz="2400" dirty="0" smtClean="0"/>
          </a:p>
          <a:p>
            <a:r>
              <a:rPr lang="en-US" altLang="zh-CN" sz="2400" dirty="0" smtClean="0"/>
              <a:t>   concentration </a:t>
            </a:r>
            <a:r>
              <a:rPr lang="en-US" altLang="zh-CN" sz="2400" dirty="0"/>
              <a:t>of solution (mol dm</a:t>
            </a:r>
            <a:r>
              <a:rPr lang="en-US" altLang="zh-CN" sz="2400" baseline="30000" dirty="0"/>
              <a:t>–3</a:t>
            </a:r>
            <a:r>
              <a:rPr lang="en-US" altLang="zh-CN" sz="2400" dirty="0"/>
              <a:t>) </a:t>
            </a:r>
            <a:endParaRPr lang="en-US" altLang="zh-CN" sz="2400" dirty="0" smtClean="0"/>
          </a:p>
          <a:p>
            <a:r>
              <a:rPr lang="en-US" altLang="zh-CN" sz="2400" dirty="0" smtClean="0"/>
              <a:t>= amount </a:t>
            </a:r>
            <a:r>
              <a:rPr lang="en-US" altLang="zh-CN" sz="2400" dirty="0"/>
              <a:t>of solute (mol</a:t>
            </a:r>
            <a:r>
              <a:rPr lang="en-US" altLang="zh-CN" sz="2400" dirty="0" smtClean="0"/>
              <a:t>)/volume </a:t>
            </a:r>
            <a:r>
              <a:rPr lang="en-US" altLang="zh-CN" sz="2400" dirty="0"/>
              <a:t>of solution (</a:t>
            </a:r>
            <a:r>
              <a:rPr lang="en-US" altLang="zh-CN" sz="2400" dirty="0" smtClean="0"/>
              <a:t>dm</a:t>
            </a:r>
            <a:r>
              <a:rPr lang="en-US" altLang="zh-CN" sz="2400" baseline="30000" dirty="0" smtClean="0"/>
              <a:t>3</a:t>
            </a:r>
            <a:r>
              <a:rPr lang="en-US" altLang="zh-CN" sz="2400" dirty="0" smtClean="0"/>
              <a:t>) or </a:t>
            </a:r>
            <a:endParaRPr lang="en-US" altLang="zh-CN" sz="2400" dirty="0" smtClean="0"/>
          </a:p>
          <a:p>
            <a:r>
              <a:rPr lang="en-US" altLang="zh-CN" sz="2400" b="1" dirty="0">
                <a:solidFill>
                  <a:srgbClr val="FF0000"/>
                </a:solidFill>
              </a:rPr>
              <a:t>c</a:t>
            </a:r>
            <a:r>
              <a:rPr lang="en-US" altLang="zh-CN" sz="2400" b="1" baseline="-25000" dirty="0">
                <a:solidFill>
                  <a:srgbClr val="FF0000"/>
                </a:solidFill>
              </a:rPr>
              <a:t>solute</a:t>
            </a:r>
            <a:r>
              <a:rPr lang="en-US" altLang="zh-CN" sz="2400" b="1" dirty="0">
                <a:solidFill>
                  <a:srgbClr val="FF0000"/>
                </a:solidFill>
              </a:rPr>
              <a:t> </a:t>
            </a:r>
            <a:r>
              <a:rPr lang="en-US" altLang="zh-CN" sz="2400" b="1" dirty="0" smtClean="0">
                <a:solidFill>
                  <a:srgbClr val="FF0000"/>
                </a:solidFill>
              </a:rPr>
              <a:t>= n</a:t>
            </a:r>
            <a:r>
              <a:rPr lang="en-US" altLang="zh-CN" sz="2400" b="1" baseline="-25000" dirty="0" smtClean="0">
                <a:solidFill>
                  <a:srgbClr val="FF0000"/>
                </a:solidFill>
              </a:rPr>
              <a:t>solute </a:t>
            </a:r>
            <a:r>
              <a:rPr lang="en-US" altLang="zh-CN" sz="2400" b="1" dirty="0" smtClean="0">
                <a:solidFill>
                  <a:srgbClr val="FF0000"/>
                </a:solidFill>
              </a:rPr>
              <a:t>/ V</a:t>
            </a:r>
            <a:r>
              <a:rPr lang="en-US" altLang="zh-CN" sz="2400" b="1" baseline="-25000" dirty="0" smtClean="0">
                <a:solidFill>
                  <a:srgbClr val="FF0000"/>
                </a:solidFill>
              </a:rPr>
              <a:t>solution</a:t>
            </a:r>
            <a:endParaRPr lang="en-US" altLang="zh-CN" sz="2400" b="1" dirty="0">
              <a:solidFill>
                <a:srgbClr val="FF0000"/>
              </a:solidFill>
            </a:endParaRPr>
          </a:p>
          <a:p>
            <a:r>
              <a:rPr lang="en-US" altLang="zh-CN" sz="2400" dirty="0" smtClean="0"/>
              <a:t>amount </a:t>
            </a:r>
            <a:r>
              <a:rPr lang="en-US" altLang="zh-CN" sz="2400" dirty="0"/>
              <a:t>of solute (mol) = conc. (mol dm</a:t>
            </a:r>
            <a:r>
              <a:rPr lang="en-US" altLang="zh-CN" sz="2400" baseline="30000" dirty="0"/>
              <a:t>–3</a:t>
            </a:r>
            <a:r>
              <a:rPr lang="en-US" altLang="zh-CN" sz="2400" dirty="0"/>
              <a:t>) × volume (dm</a:t>
            </a:r>
            <a:r>
              <a:rPr lang="en-US" altLang="zh-CN" sz="2400" baseline="30000" dirty="0"/>
              <a:t>3</a:t>
            </a:r>
            <a:r>
              <a:rPr lang="en-US" altLang="zh-CN" sz="2400" dirty="0"/>
              <a:t>) or </a:t>
            </a:r>
            <a:r>
              <a:rPr lang="en-US" altLang="zh-CN" sz="2400" b="1" dirty="0">
                <a:solidFill>
                  <a:srgbClr val="FF0000"/>
                </a:solidFill>
              </a:rPr>
              <a:t>n</a:t>
            </a:r>
            <a:r>
              <a:rPr lang="en-US" altLang="zh-CN" sz="2400" b="1" baseline="-25000" dirty="0">
                <a:solidFill>
                  <a:srgbClr val="FF0000"/>
                </a:solidFill>
              </a:rPr>
              <a:t>solute</a:t>
            </a:r>
            <a:r>
              <a:rPr lang="en-US" altLang="zh-CN" sz="2400" b="1" dirty="0">
                <a:solidFill>
                  <a:srgbClr val="FF0000"/>
                </a:solidFill>
              </a:rPr>
              <a:t> = </a:t>
            </a:r>
            <a:r>
              <a:rPr lang="en-US" altLang="zh-CN" sz="2400" b="1" dirty="0" smtClean="0">
                <a:solidFill>
                  <a:srgbClr val="FF0000"/>
                </a:solidFill>
              </a:rPr>
              <a:t>c</a:t>
            </a:r>
            <a:r>
              <a:rPr lang="en-US" altLang="zh-CN" sz="2400" b="1" baseline="-25000" dirty="0" smtClean="0">
                <a:solidFill>
                  <a:srgbClr val="FF0000"/>
                </a:solidFill>
              </a:rPr>
              <a:t>solute</a:t>
            </a:r>
            <a:r>
              <a:rPr lang="en-US" altLang="zh-CN" sz="2400" b="1" dirty="0" smtClean="0">
                <a:solidFill>
                  <a:srgbClr val="FF0000"/>
                </a:solidFill>
              </a:rPr>
              <a:t> </a:t>
            </a:r>
            <a:r>
              <a:rPr lang="zh-CN" altLang="zh-CN" sz="2400" b="1" dirty="0" smtClean="0">
                <a:solidFill>
                  <a:srgbClr val="FF0000"/>
                </a:solidFill>
              </a:rPr>
              <a:t>・</a:t>
            </a:r>
            <a:r>
              <a:rPr lang="en-US" altLang="zh-CN" sz="2400" b="1" dirty="0" smtClean="0">
                <a:solidFill>
                  <a:srgbClr val="FF0000"/>
                </a:solidFill>
              </a:rPr>
              <a:t> V</a:t>
            </a:r>
            <a:r>
              <a:rPr lang="en-US" altLang="zh-CN" sz="2400" b="1" baseline="-25000" dirty="0" smtClean="0">
                <a:solidFill>
                  <a:srgbClr val="FF0000"/>
                </a:solidFill>
              </a:rPr>
              <a:t>solution</a:t>
            </a:r>
            <a:endParaRPr lang="en-US" altLang="zh-CN" sz="2400" b="1" dirty="0" smtClean="0">
              <a:solidFill>
                <a:srgbClr val="FF0000"/>
              </a:solidFill>
            </a:endParaRPr>
          </a:p>
          <a:p>
            <a:r>
              <a:rPr lang="en-US" altLang="zh-CN" sz="2400" b="1" dirty="0" smtClean="0">
                <a:solidFill>
                  <a:srgbClr val="FF0000"/>
                </a:solidFill>
              </a:rPr>
              <a:t>Square brackets are </a:t>
            </a:r>
            <a:r>
              <a:rPr lang="en-US" altLang="zh-CN" sz="2400" b="1" dirty="0">
                <a:solidFill>
                  <a:srgbClr val="FF0000"/>
                </a:solidFill>
              </a:rPr>
              <a:t>often </a:t>
            </a:r>
            <a:r>
              <a:rPr lang="en-US" altLang="zh-CN" sz="2400" b="1" dirty="0" smtClean="0">
                <a:solidFill>
                  <a:srgbClr val="FF0000"/>
                </a:solidFill>
              </a:rPr>
              <a:t>used to represent ‘</a:t>
            </a:r>
            <a:r>
              <a:rPr lang="en-US" altLang="zh-CN" sz="2400" b="1" dirty="0">
                <a:solidFill>
                  <a:srgbClr val="FF0000"/>
                </a:solidFill>
              </a:rPr>
              <a:t>concentration of’ </a:t>
            </a:r>
            <a:r>
              <a:rPr lang="en-US" altLang="zh-CN" sz="2400" b="1" dirty="0" smtClean="0">
                <a:solidFill>
                  <a:srgbClr val="FF0000"/>
                </a:solidFill>
              </a:rPr>
              <a:t>a particular </a:t>
            </a:r>
            <a:r>
              <a:rPr lang="en-US" altLang="zh-CN" sz="2400" b="1" dirty="0">
                <a:solidFill>
                  <a:srgbClr val="FF0000"/>
                </a:solidFill>
              </a:rPr>
              <a:t>substance</a:t>
            </a:r>
            <a:r>
              <a:rPr lang="en-US" altLang="zh-CN" sz="2400" dirty="0" smtClean="0"/>
              <a:t>; such </a:t>
            </a:r>
            <a:r>
              <a:rPr lang="en-US" altLang="zh-CN" sz="2400" dirty="0"/>
              <a:t>as [HCl] </a:t>
            </a:r>
            <a:r>
              <a:rPr lang="en-US" altLang="zh-CN" sz="2400" dirty="0" smtClean="0"/>
              <a:t>= 1.0 mol </a:t>
            </a:r>
            <a:r>
              <a:rPr lang="en-US" altLang="zh-CN" sz="2400" dirty="0"/>
              <a:t>dm</a:t>
            </a:r>
            <a:r>
              <a:rPr lang="en-US" altLang="zh-CN" sz="2400" baseline="30000" dirty="0"/>
              <a:t>–3</a:t>
            </a:r>
            <a:r>
              <a:rPr lang="en-US" altLang="zh-CN" sz="2400" dirty="0"/>
              <a:t>.</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533400"/>
            <a:ext cx="8229600" cy="713740"/>
          </a:xfrm>
        </p:spPr>
        <p:txBody>
          <a:bodyPr/>
          <a:p>
            <a:r>
              <a:rPr lang="en-US" altLang="zh-CN" sz="4800"/>
              <a:t>Mass Concentration of Solution</a:t>
            </a:r>
            <a:endParaRPr lang="en-US" altLang="zh-CN" sz="4800"/>
          </a:p>
        </p:txBody>
      </p:sp>
      <p:sp>
        <p:nvSpPr>
          <p:cNvPr id="3" name="内容占位符 2"/>
          <p:cNvSpPr>
            <a:spLocks noGrp="1"/>
          </p:cNvSpPr>
          <p:nvPr>
            <p:ph idx="1"/>
          </p:nvPr>
        </p:nvSpPr>
        <p:spPr>
          <a:xfrm>
            <a:off x="457200" y="1325880"/>
            <a:ext cx="7882255" cy="4998720"/>
          </a:xfrm>
        </p:spPr>
        <p:txBody>
          <a:bodyPr/>
          <a:p>
            <a:r>
              <a:rPr lang="zh-CN" altLang="en-US"/>
              <a:t>The composition of a solution is sometimes expressed as the mass</a:t>
            </a:r>
            <a:r>
              <a:rPr lang="en-US" altLang="zh-CN"/>
              <a:t> </a:t>
            </a:r>
            <a:r>
              <a:rPr lang="zh-CN" altLang="en-US"/>
              <a:t>concentration, ρ</a:t>
            </a:r>
            <a:r>
              <a:rPr lang="zh-CN" altLang="en-US" baseline="-25000"/>
              <a:t>solute</a:t>
            </a:r>
            <a:r>
              <a:rPr lang="zh-CN" altLang="en-US"/>
              <a:t>, of the solute, which is the ratio of the mass of the solute to</a:t>
            </a:r>
            <a:r>
              <a:rPr lang="en-US" altLang="zh-CN"/>
              <a:t> </a:t>
            </a:r>
            <a:r>
              <a:rPr lang="zh-CN" altLang="en-US"/>
              <a:t>the volume of the solution:</a:t>
            </a:r>
            <a:endParaRPr lang="zh-CN" altLang="en-US"/>
          </a:p>
          <a:p>
            <a:r>
              <a:rPr lang="zh-CN" altLang="en-US" b="1">
                <a:solidFill>
                  <a:srgbClr val="FF0000"/>
                </a:solidFill>
              </a:rPr>
              <a:t>ρ</a:t>
            </a:r>
            <a:r>
              <a:rPr lang="zh-CN" altLang="en-US" b="1" baseline="-25000">
                <a:solidFill>
                  <a:srgbClr val="FF0000"/>
                </a:solidFill>
              </a:rPr>
              <a:t>solute</a:t>
            </a:r>
            <a:r>
              <a:rPr lang="en-US" altLang="zh-CN" b="1">
                <a:solidFill>
                  <a:srgbClr val="FF0000"/>
                </a:solidFill>
              </a:rPr>
              <a:t> </a:t>
            </a:r>
            <a:r>
              <a:rPr lang="zh-CN" altLang="en-US" b="1">
                <a:solidFill>
                  <a:srgbClr val="FF0000"/>
                </a:solidFill>
              </a:rPr>
              <a:t>= m</a:t>
            </a:r>
            <a:r>
              <a:rPr lang="zh-CN" altLang="en-US" b="1" baseline="-25000">
                <a:solidFill>
                  <a:srgbClr val="FF0000"/>
                </a:solidFill>
              </a:rPr>
              <a:t>solute</a:t>
            </a:r>
            <a:r>
              <a:rPr lang="en-US" altLang="zh-CN" b="1">
                <a:solidFill>
                  <a:srgbClr val="FF0000"/>
                </a:solidFill>
              </a:rPr>
              <a:t> / </a:t>
            </a:r>
            <a:r>
              <a:rPr lang="zh-CN" altLang="en-US" b="1">
                <a:solidFill>
                  <a:srgbClr val="FF0000"/>
                </a:solidFill>
              </a:rPr>
              <a:t>V</a:t>
            </a:r>
            <a:r>
              <a:rPr lang="zh-CN" altLang="en-US" b="1" baseline="-25000">
                <a:solidFill>
                  <a:srgbClr val="FF0000"/>
                </a:solidFill>
              </a:rPr>
              <a:t>solution</a:t>
            </a:r>
            <a:endParaRPr lang="zh-CN" altLang="en-US" b="1">
              <a:solidFill>
                <a:srgbClr val="FF0000"/>
              </a:solidFill>
            </a:endParaRPr>
          </a:p>
          <a:p>
            <a:r>
              <a:rPr lang="zh-CN" altLang="en-US"/>
              <a:t>The most common units for mass concentration are g</a:t>
            </a:r>
            <a:r>
              <a:rPr lang="en-US" altLang="zh-CN"/>
              <a:t> </a:t>
            </a:r>
            <a:r>
              <a:rPr lang="zh-CN" altLang="en-US"/>
              <a:t>dm</a:t>
            </a:r>
            <a:r>
              <a:rPr lang="zh-CN" altLang="en-US" baseline="30000"/>
              <a:t>–3</a:t>
            </a:r>
            <a:r>
              <a:rPr lang="en-US" altLang="zh-CN"/>
              <a:t> </a:t>
            </a:r>
            <a:r>
              <a:rPr lang="zh-CN" altLang="en-US"/>
              <a:t>and g</a:t>
            </a:r>
            <a:r>
              <a:rPr lang="en-US" altLang="zh-CN"/>
              <a:t> </a:t>
            </a:r>
            <a:r>
              <a:rPr lang="zh-CN" altLang="en-US"/>
              <a:t>cm</a:t>
            </a:r>
            <a:r>
              <a:rPr lang="zh-CN" altLang="en-US" baseline="30000"/>
              <a:t>–3</a:t>
            </a:r>
            <a:r>
              <a:rPr lang="zh-CN" altLang="en-US"/>
              <a:t>. Mass</a:t>
            </a:r>
            <a:r>
              <a:rPr lang="en-US" altLang="zh-CN"/>
              <a:t> </a:t>
            </a:r>
            <a:r>
              <a:rPr lang="zh-CN" altLang="en-US"/>
              <a:t>concentration and molar </a:t>
            </a:r>
            <a:r>
              <a:rPr lang="en-US" altLang="zh-CN"/>
              <a:t>       </a:t>
            </a:r>
            <a:r>
              <a:rPr lang="zh-CN" altLang="en-US"/>
              <a:t>concentration of the same solute are related by molar</a:t>
            </a:r>
            <a:r>
              <a:rPr lang="en-US" altLang="zh-CN"/>
              <a:t> </a:t>
            </a:r>
            <a:r>
              <a:rPr lang="zh-CN" altLang="en-US"/>
              <a:t>mass, as follows:</a:t>
            </a:r>
            <a:endParaRPr lang="zh-CN" altLang="en-US"/>
          </a:p>
          <a:p>
            <a:r>
              <a:rPr lang="zh-CN" altLang="en-US" b="1">
                <a:solidFill>
                  <a:srgbClr val="FF0000"/>
                </a:solidFill>
              </a:rPr>
              <a:t>c</a:t>
            </a:r>
            <a:r>
              <a:rPr lang="zh-CN" altLang="en-US" b="1" baseline="-25000">
                <a:solidFill>
                  <a:srgbClr val="FF0000"/>
                </a:solidFill>
              </a:rPr>
              <a:t>solute</a:t>
            </a:r>
            <a:r>
              <a:rPr lang="zh-CN" altLang="en-US" b="1">
                <a:solidFill>
                  <a:srgbClr val="FF0000"/>
                </a:solidFill>
              </a:rPr>
              <a:t> =</a:t>
            </a:r>
            <a:r>
              <a:rPr lang="en-US" altLang="zh-CN" b="1">
                <a:solidFill>
                  <a:srgbClr val="FF0000"/>
                </a:solidFill>
              </a:rPr>
              <a:t> </a:t>
            </a:r>
            <a:r>
              <a:rPr lang="zh-CN" altLang="en-US" b="1">
                <a:solidFill>
                  <a:srgbClr val="FF0000"/>
                </a:solidFill>
              </a:rPr>
              <a:t>ρ</a:t>
            </a:r>
            <a:r>
              <a:rPr lang="zh-CN" altLang="en-US" b="1" baseline="-25000">
                <a:solidFill>
                  <a:srgbClr val="FF0000"/>
                </a:solidFill>
              </a:rPr>
              <a:t>solute</a:t>
            </a:r>
            <a:r>
              <a:rPr lang="zh-CN" altLang="en-US" b="1">
                <a:solidFill>
                  <a:srgbClr val="FF0000"/>
                </a:solidFill>
              </a:rPr>
              <a:t> </a:t>
            </a:r>
            <a:r>
              <a:rPr lang="en-US" altLang="zh-CN" b="1">
                <a:solidFill>
                  <a:srgbClr val="FF0000"/>
                </a:solidFill>
              </a:rPr>
              <a:t>/ </a:t>
            </a:r>
            <a:r>
              <a:rPr lang="zh-CN" altLang="en-US" b="1">
                <a:solidFill>
                  <a:srgbClr val="FF0000"/>
                </a:solidFill>
              </a:rPr>
              <a:t>M</a:t>
            </a:r>
            <a:r>
              <a:rPr lang="zh-CN" altLang="en-US" b="1" baseline="-25000">
                <a:solidFill>
                  <a:srgbClr val="FF0000"/>
                </a:solidFill>
              </a:rPr>
              <a:t>solute</a:t>
            </a:r>
            <a:endParaRPr lang="zh-CN" altLang="en-US"/>
          </a:p>
          <a:p>
            <a:endParaRPr lang="zh-CN" altLang="en-US"/>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09600"/>
            <a:ext cx="8229600" cy="838200"/>
          </a:xfrm>
        </p:spPr>
        <p:txBody>
          <a:bodyPr/>
          <a:lstStyle/>
          <a:p>
            <a:r>
              <a:rPr lang="en-US" altLang="zh-CN" dirty="0" smtClean="0"/>
              <a:t>Standard Solution</a:t>
            </a:r>
            <a:endParaRPr lang="zh-CN" altLang="en-US" dirty="0"/>
          </a:p>
        </p:txBody>
      </p:sp>
      <p:sp>
        <p:nvSpPr>
          <p:cNvPr id="3" name="内容占位符 2"/>
          <p:cNvSpPr>
            <a:spLocks noGrp="1"/>
          </p:cNvSpPr>
          <p:nvPr>
            <p:ph idx="1"/>
          </p:nvPr>
        </p:nvSpPr>
        <p:spPr>
          <a:xfrm>
            <a:off x="457200" y="1676401"/>
            <a:ext cx="8229600" cy="4648200"/>
          </a:xfrm>
        </p:spPr>
        <p:txBody>
          <a:bodyPr/>
          <a:lstStyle/>
          <a:p>
            <a:r>
              <a:rPr lang="en-US" altLang="zh-CN" dirty="0"/>
              <a:t>Chemists routinely prepare solutions of known concentration, known as </a:t>
            </a:r>
            <a:r>
              <a:rPr lang="en-US" altLang="zh-CN" b="1" dirty="0" smtClean="0">
                <a:solidFill>
                  <a:srgbClr val="FF0000"/>
                </a:solidFill>
              </a:rPr>
              <a:t>standard solutions</a:t>
            </a:r>
            <a:r>
              <a:rPr lang="en-US" altLang="zh-CN" dirty="0"/>
              <a:t>. </a:t>
            </a:r>
            <a:endParaRPr lang="en-US" altLang="zh-CN" dirty="0" smtClean="0"/>
          </a:p>
          <a:p>
            <a:r>
              <a:rPr lang="en-US" altLang="zh-CN" dirty="0" smtClean="0"/>
              <a:t>The </a:t>
            </a:r>
            <a:r>
              <a:rPr lang="en-US" altLang="zh-CN" dirty="0"/>
              <a:t>mass of solute required is accurately measured and then </a:t>
            </a:r>
            <a:r>
              <a:rPr lang="en-US" altLang="zh-CN" dirty="0" smtClean="0"/>
              <a:t>transferred carefully </a:t>
            </a:r>
            <a:r>
              <a:rPr lang="en-US" altLang="zh-CN" dirty="0"/>
              <a:t>to a </a:t>
            </a:r>
            <a:r>
              <a:rPr lang="en-US" altLang="zh-CN" b="1" dirty="0">
                <a:solidFill>
                  <a:srgbClr val="FF0000"/>
                </a:solidFill>
              </a:rPr>
              <a:t>volumetric </a:t>
            </a:r>
            <a:r>
              <a:rPr lang="en-US" altLang="zh-CN" b="1" dirty="0" smtClean="0">
                <a:solidFill>
                  <a:srgbClr val="FF0000"/>
                </a:solidFill>
              </a:rPr>
              <a:t>flask</a:t>
            </a:r>
            <a:r>
              <a:rPr lang="en-US" altLang="zh-CN" dirty="0"/>
              <a:t>, which is accurately calibrated for a </a:t>
            </a:r>
            <a:r>
              <a:rPr lang="en-US" altLang="zh-CN" dirty="0" smtClean="0"/>
              <a:t>specific </a:t>
            </a:r>
            <a:r>
              <a:rPr lang="en-US" altLang="zh-CN" dirty="0"/>
              <a:t>volume.</a:t>
            </a:r>
            <a:endParaRPr lang="en-US" altLang="zh-CN" dirty="0"/>
          </a:p>
          <a:p>
            <a:r>
              <a:rPr lang="en-US" altLang="zh-CN" dirty="0" smtClean="0"/>
              <a:t>The solvent </a:t>
            </a:r>
            <a:r>
              <a:rPr lang="en-US" altLang="zh-CN" dirty="0"/>
              <a:t>is added steadily with swirling to help the solute to dissolve, until the </a:t>
            </a:r>
            <a:r>
              <a:rPr lang="en-US" altLang="zh-CN" dirty="0" smtClean="0"/>
              <a:t>final level </a:t>
            </a:r>
            <a:r>
              <a:rPr lang="en-US" altLang="zh-CN" dirty="0"/>
              <a:t>reaches the mark on the </a:t>
            </a:r>
            <a:r>
              <a:rPr lang="en-US" altLang="zh-CN" dirty="0" smtClean="0"/>
              <a:t>flask horizontally.</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143214"/>
            <a:ext cx="7467600" cy="3980771"/>
          </a:xfrm>
          <a:prstGeom prst="rect">
            <a:avLst/>
          </a:prstGeom>
        </p:spPr>
      </p:pic>
      <p:pic>
        <p:nvPicPr>
          <p:cNvPr id="3" name="图片 2"/>
          <p:cNvPicPr>
            <a:picLocks noChangeAspect="1"/>
          </p:cNvPicPr>
          <p:nvPr/>
        </p:nvPicPr>
        <p:blipFill>
          <a:blip r:embed="rId2">
            <a:lum bright="-20000" contrast="40000"/>
          </a:blip>
          <a:stretch>
            <a:fillRect/>
          </a:stretch>
        </p:blipFill>
        <p:spPr>
          <a:xfrm>
            <a:off x="6676566" y="4038000"/>
            <a:ext cx="2467434" cy="2820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990600"/>
            <a:ext cx="7940630" cy="838200"/>
          </a:xfrm>
          <a:prstGeom prst="rect">
            <a:avLst/>
          </a:prstGeom>
        </p:spPr>
      </p:pic>
      <p:pic>
        <p:nvPicPr>
          <p:cNvPr id="3" name="图片 2"/>
          <p:cNvPicPr>
            <a:picLocks noChangeAspect="1"/>
          </p:cNvPicPr>
          <p:nvPr/>
        </p:nvPicPr>
        <p:blipFill>
          <a:blip r:embed="rId2">
            <a:lum bright="-20000" contrast="40000"/>
          </a:blip>
          <a:stretch>
            <a:fillRect/>
          </a:stretch>
        </p:blipFill>
        <p:spPr>
          <a:xfrm>
            <a:off x="381000" y="1981200"/>
            <a:ext cx="7990845" cy="3429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838200"/>
            <a:ext cx="8229376" cy="1066800"/>
          </a:xfrm>
          <a:prstGeom prst="rect">
            <a:avLst/>
          </a:prstGeom>
        </p:spPr>
      </p:pic>
      <p:pic>
        <p:nvPicPr>
          <p:cNvPr id="3" name="图片 2"/>
          <p:cNvPicPr>
            <a:picLocks noChangeAspect="1"/>
          </p:cNvPicPr>
          <p:nvPr/>
        </p:nvPicPr>
        <p:blipFill>
          <a:blip r:embed="rId2">
            <a:lum bright="-20000" contrast="40000"/>
          </a:blip>
          <a:stretch>
            <a:fillRect/>
          </a:stretch>
        </p:blipFill>
        <p:spPr>
          <a:xfrm>
            <a:off x="381000" y="2057400"/>
            <a:ext cx="8240075" cy="1752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8475" y="609600"/>
            <a:ext cx="8147050" cy="1060450"/>
          </a:xfrm>
          <a:prstGeom prst="rect">
            <a:avLst/>
          </a:prstGeom>
        </p:spPr>
      </p:pic>
      <p:pic>
        <p:nvPicPr>
          <p:cNvPr id="3" name="图片 2"/>
          <p:cNvPicPr>
            <a:picLocks noChangeAspect="1"/>
          </p:cNvPicPr>
          <p:nvPr/>
        </p:nvPicPr>
        <p:blipFill>
          <a:blip r:embed="rId2"/>
          <a:stretch>
            <a:fillRect/>
          </a:stretch>
        </p:blipFill>
        <p:spPr>
          <a:xfrm>
            <a:off x="498475" y="1676400"/>
            <a:ext cx="8147050" cy="28517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04800"/>
            <a:ext cx="8229600" cy="914400"/>
          </a:xfrm>
        </p:spPr>
        <p:txBody>
          <a:bodyPr/>
          <a:lstStyle/>
          <a:p>
            <a:r>
              <a:rPr lang="en-GB" altLang="zh-CN" dirty="0"/>
              <a:t>Dilutions of solutions</a:t>
            </a:r>
            <a:endParaRPr lang="zh-CN" altLang="en-US" dirty="0"/>
          </a:p>
        </p:txBody>
      </p:sp>
      <p:sp>
        <p:nvSpPr>
          <p:cNvPr id="3" name="内容占位符 2"/>
          <p:cNvSpPr>
            <a:spLocks noGrp="1"/>
          </p:cNvSpPr>
          <p:nvPr>
            <p:ph idx="1"/>
          </p:nvPr>
        </p:nvSpPr>
        <p:spPr>
          <a:xfrm>
            <a:off x="76200" y="1219200"/>
            <a:ext cx="8991600" cy="4876800"/>
          </a:xfrm>
        </p:spPr>
        <p:txBody>
          <a:bodyPr/>
          <a:lstStyle/>
          <a:p>
            <a:r>
              <a:rPr lang="en-US" altLang="zh-CN" sz="2400" dirty="0"/>
              <a:t>A common practice in laboratory work is to make a </a:t>
            </a:r>
            <a:r>
              <a:rPr lang="en-US" altLang="zh-CN" sz="2400" b="1" dirty="0">
                <a:solidFill>
                  <a:srgbClr val="FF0000"/>
                </a:solidFill>
              </a:rPr>
              <a:t>dilution</a:t>
            </a:r>
            <a:r>
              <a:rPr lang="en-US" altLang="zh-CN" sz="2400" dirty="0"/>
              <a:t> from a </a:t>
            </a:r>
            <a:r>
              <a:rPr lang="en-US" altLang="zh-CN" sz="2400" dirty="0" smtClean="0"/>
              <a:t>more concentrated </a:t>
            </a:r>
            <a:r>
              <a:rPr lang="en-US" altLang="zh-CN" sz="2400" dirty="0"/>
              <a:t>starting </a:t>
            </a:r>
            <a:r>
              <a:rPr lang="en-US" altLang="zh-CN" sz="2400" dirty="0" smtClean="0"/>
              <a:t>solution </a:t>
            </a:r>
            <a:r>
              <a:rPr lang="en-US" altLang="zh-CN" sz="2400" dirty="0"/>
              <a:t>by adding solvent. </a:t>
            </a:r>
            <a:endParaRPr lang="en-US" altLang="zh-CN" sz="2400" dirty="0" smtClean="0"/>
          </a:p>
          <a:p>
            <a:r>
              <a:rPr lang="en-US" altLang="zh-CN" sz="2400" dirty="0" smtClean="0"/>
              <a:t>For all aqueous solutions, </a:t>
            </a:r>
            <a:r>
              <a:rPr lang="en-US" altLang="zh-CN" sz="2400" b="1" dirty="0" smtClean="0">
                <a:solidFill>
                  <a:srgbClr val="FF0000"/>
                </a:solidFill>
              </a:rPr>
              <a:t>distilled water</a:t>
            </a:r>
            <a:r>
              <a:rPr lang="en-US" altLang="zh-CN" sz="2400" dirty="0" smtClean="0"/>
              <a:t>, rather than tap water, must be used.</a:t>
            </a:r>
            <a:endParaRPr lang="en-US" altLang="zh-CN" sz="2400" dirty="0" smtClean="0"/>
          </a:p>
          <a:p>
            <a:r>
              <a:rPr lang="en-US" altLang="zh-CN" sz="2400" dirty="0" smtClean="0"/>
              <a:t>As </a:t>
            </a:r>
            <a:r>
              <a:rPr lang="en-US" altLang="zh-CN" sz="2400" dirty="0"/>
              <a:t>a solution is diluted, the number of moles of solute remains the same, but as </a:t>
            </a:r>
            <a:r>
              <a:rPr lang="en-US" altLang="zh-CN" sz="2400" dirty="0" smtClean="0"/>
              <a:t>they become </a:t>
            </a:r>
            <a:r>
              <a:rPr lang="en-US" altLang="zh-CN" sz="2400" dirty="0"/>
              <a:t>spread through a larger volume, the concentration is decreased. </a:t>
            </a:r>
            <a:endParaRPr lang="en-US" altLang="zh-CN" sz="2400" dirty="0" smtClean="0"/>
          </a:p>
          <a:p>
            <a:r>
              <a:rPr lang="en-US" altLang="zh-CN" sz="2400" dirty="0" smtClean="0"/>
              <a:t>In other words</a:t>
            </a:r>
            <a:r>
              <a:rPr lang="en-US" altLang="zh-CN" sz="2400" dirty="0"/>
              <a:t>, the number of moles, </a:t>
            </a:r>
            <a:r>
              <a:rPr lang="en-US" altLang="zh-CN" sz="2400" i="1" dirty="0"/>
              <a:t>n </a:t>
            </a:r>
            <a:r>
              <a:rPr lang="en-US" altLang="zh-CN" sz="2400" dirty="0"/>
              <a:t>= a constant, and as </a:t>
            </a:r>
            <a:r>
              <a:rPr lang="en-US" altLang="zh-CN" sz="2400" i="1" dirty="0"/>
              <a:t>n</a:t>
            </a:r>
            <a:r>
              <a:rPr lang="en-US" altLang="zh-CN" sz="2400" dirty="0"/>
              <a:t>=</a:t>
            </a:r>
            <a:r>
              <a:rPr lang="en-US" altLang="zh-CN" sz="2400" i="1" dirty="0"/>
              <a:t>cV ,</a:t>
            </a:r>
            <a:r>
              <a:rPr lang="en-US" altLang="zh-CN" sz="2400" dirty="0" smtClean="0"/>
              <a:t> </a:t>
            </a:r>
            <a:r>
              <a:rPr lang="en-US" altLang="zh-CN" sz="2400" i="1" dirty="0"/>
              <a:t>cV </a:t>
            </a:r>
            <a:r>
              <a:rPr lang="en-US" altLang="zh-CN" sz="2400" dirty="0"/>
              <a:t>must be </a:t>
            </a:r>
            <a:r>
              <a:rPr lang="en-US" altLang="zh-CN" sz="2400" dirty="0" smtClean="0"/>
              <a:t>constant </a:t>
            </a:r>
            <a:r>
              <a:rPr lang="en-GB" altLang="zh-CN" sz="2400" dirty="0" smtClean="0"/>
              <a:t>through </a:t>
            </a:r>
            <a:r>
              <a:rPr lang="en-GB" altLang="zh-CN" sz="2400" dirty="0"/>
              <a:t>dilution.</a:t>
            </a:r>
            <a:endParaRPr lang="en-GB" altLang="zh-CN" sz="2400" dirty="0"/>
          </a:p>
          <a:p>
            <a:r>
              <a:rPr lang="en-GB" altLang="zh-CN" sz="2400" dirty="0"/>
              <a:t> </a:t>
            </a:r>
            <a:r>
              <a:rPr lang="en-GB" altLang="zh-CN" sz="2400" b="1" i="1" dirty="0">
                <a:solidFill>
                  <a:srgbClr val="FF0000"/>
                </a:solidFill>
              </a:rPr>
              <a:t>c</a:t>
            </a:r>
            <a:r>
              <a:rPr lang="en-GB" altLang="zh-CN" sz="2400" b="1" baseline="-25000" dirty="0">
                <a:solidFill>
                  <a:srgbClr val="FF0000"/>
                </a:solidFill>
              </a:rPr>
              <a:t>1</a:t>
            </a:r>
            <a:r>
              <a:rPr lang="en-GB" altLang="zh-CN" sz="2400" b="1" i="1" dirty="0">
                <a:solidFill>
                  <a:srgbClr val="FF0000"/>
                </a:solidFill>
              </a:rPr>
              <a:t>V</a:t>
            </a:r>
            <a:r>
              <a:rPr lang="en-GB" altLang="zh-CN" sz="2400" b="1" baseline="-25000" dirty="0">
                <a:solidFill>
                  <a:srgbClr val="FF0000"/>
                </a:solidFill>
              </a:rPr>
              <a:t>1</a:t>
            </a:r>
            <a:r>
              <a:rPr lang="en-GB" altLang="zh-CN" sz="2400" b="1" dirty="0">
                <a:solidFill>
                  <a:srgbClr val="FF0000"/>
                </a:solidFill>
              </a:rPr>
              <a:t> = </a:t>
            </a:r>
            <a:r>
              <a:rPr lang="en-GB" altLang="zh-CN" sz="2400" b="1" i="1" dirty="0" smtClean="0">
                <a:solidFill>
                  <a:srgbClr val="FF0000"/>
                </a:solidFill>
              </a:rPr>
              <a:t>c</a:t>
            </a:r>
            <a:r>
              <a:rPr lang="en-GB" altLang="zh-CN" sz="2400" b="1" baseline="-25000" dirty="0" smtClean="0">
                <a:solidFill>
                  <a:srgbClr val="FF0000"/>
                </a:solidFill>
              </a:rPr>
              <a:t>2</a:t>
            </a:r>
            <a:r>
              <a:rPr lang="en-GB" altLang="zh-CN" sz="2400" b="1" i="1" dirty="0" smtClean="0">
                <a:solidFill>
                  <a:srgbClr val="FF0000"/>
                </a:solidFill>
              </a:rPr>
              <a:t>V</a:t>
            </a:r>
            <a:r>
              <a:rPr lang="en-GB" altLang="zh-CN" sz="2400" b="1" baseline="-25000" dirty="0" smtClean="0">
                <a:solidFill>
                  <a:srgbClr val="FF0000"/>
                </a:solidFill>
              </a:rPr>
              <a:t>2</a:t>
            </a:r>
            <a:r>
              <a:rPr lang="en-GB" altLang="zh-CN" sz="2400" b="1" dirty="0" smtClean="0">
                <a:solidFill>
                  <a:srgbClr val="FF0000"/>
                </a:solidFill>
              </a:rPr>
              <a:t>  </a:t>
            </a:r>
            <a:r>
              <a:rPr lang="en-US" altLang="zh-CN" sz="2400" dirty="0" smtClean="0"/>
              <a:t>where </a:t>
            </a:r>
            <a:r>
              <a:rPr lang="en-US" altLang="zh-CN" sz="2400" i="1" dirty="0"/>
              <a:t>c</a:t>
            </a:r>
            <a:r>
              <a:rPr lang="en-US" altLang="zh-CN" sz="2400" baseline="-25000" dirty="0"/>
              <a:t>1</a:t>
            </a:r>
            <a:r>
              <a:rPr lang="en-US" altLang="zh-CN" sz="2400" dirty="0"/>
              <a:t> and </a:t>
            </a:r>
            <a:r>
              <a:rPr lang="en-US" altLang="zh-CN" sz="2400" i="1" dirty="0"/>
              <a:t>V</a:t>
            </a:r>
            <a:r>
              <a:rPr lang="en-US" altLang="zh-CN" sz="2400" baseline="-25000" dirty="0"/>
              <a:t>1</a:t>
            </a:r>
            <a:r>
              <a:rPr lang="en-US" altLang="zh-CN" sz="2400" dirty="0"/>
              <a:t> refer to the initial concentration and volume and </a:t>
            </a:r>
            <a:r>
              <a:rPr lang="en-US" altLang="zh-CN" sz="2400" i="1" dirty="0"/>
              <a:t>c</a:t>
            </a:r>
            <a:r>
              <a:rPr lang="en-US" altLang="zh-CN" sz="2400" baseline="-25000" dirty="0"/>
              <a:t>2</a:t>
            </a:r>
            <a:r>
              <a:rPr lang="en-US" altLang="zh-CN" sz="2400" dirty="0"/>
              <a:t> and </a:t>
            </a:r>
            <a:r>
              <a:rPr lang="en-US" altLang="zh-CN" sz="2400" i="1" dirty="0"/>
              <a:t>V</a:t>
            </a:r>
            <a:r>
              <a:rPr lang="en-US" altLang="zh-CN" sz="2400" baseline="-25000" dirty="0"/>
              <a:t>2</a:t>
            </a:r>
            <a:r>
              <a:rPr lang="en-US" altLang="zh-CN" sz="2400" dirty="0"/>
              <a:t> refer to </a:t>
            </a:r>
            <a:r>
              <a:rPr lang="en-US" altLang="zh-CN" sz="2400" dirty="0" smtClean="0"/>
              <a:t>the </a:t>
            </a:r>
            <a:r>
              <a:rPr lang="en-GB" altLang="zh-CN" sz="2400" dirty="0" smtClean="0"/>
              <a:t>diluted concentration </a:t>
            </a:r>
            <a:r>
              <a:rPr lang="en-GB" altLang="zh-CN" sz="2400" dirty="0"/>
              <a:t>and volume.</a:t>
            </a:r>
            <a:endParaRPr lang="en-GB" altLang="zh-CN" sz="2400" dirty="0"/>
          </a:p>
          <a:p>
            <a:r>
              <a:rPr lang="en-US" altLang="zh-CN" sz="2400" dirty="0"/>
              <a:t>This equation provides an easy way to calculate concentration changes on dilution.</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967256"/>
            <a:ext cx="8229600" cy="1090144"/>
          </a:xfrm>
          <a:prstGeom prst="rect">
            <a:avLst/>
          </a:prstGeom>
        </p:spPr>
      </p:pic>
      <p:pic>
        <p:nvPicPr>
          <p:cNvPr id="3" name="图片 2"/>
          <p:cNvPicPr>
            <a:picLocks noChangeAspect="1"/>
          </p:cNvPicPr>
          <p:nvPr/>
        </p:nvPicPr>
        <p:blipFill>
          <a:blip r:embed="rId2">
            <a:lum bright="-20000" contrast="40000"/>
          </a:blip>
          <a:stretch>
            <a:fillRect/>
          </a:stretch>
        </p:blipFill>
        <p:spPr>
          <a:xfrm>
            <a:off x="436222" y="2283944"/>
            <a:ext cx="8174378" cy="282145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1143000"/>
          </a:xfrm>
        </p:spPr>
        <p:txBody>
          <a:bodyPr/>
          <a:lstStyle/>
          <a:p>
            <a:r>
              <a:rPr lang="en-US" altLang="zh-CN" dirty="0" smtClean="0"/>
              <a:t>Molar Mass</a:t>
            </a:r>
            <a:endParaRPr lang="zh-CN" altLang="en-US" dirty="0"/>
          </a:p>
        </p:txBody>
      </p:sp>
      <p:sp>
        <p:nvSpPr>
          <p:cNvPr id="3" name="内容占位符 2"/>
          <p:cNvSpPr>
            <a:spLocks noGrp="1"/>
          </p:cNvSpPr>
          <p:nvPr>
            <p:ph idx="1"/>
          </p:nvPr>
        </p:nvSpPr>
        <p:spPr>
          <a:xfrm>
            <a:off x="457200" y="1676401"/>
            <a:ext cx="8229600" cy="4648200"/>
          </a:xfrm>
        </p:spPr>
        <p:txBody>
          <a:bodyPr/>
          <a:lstStyle/>
          <a:p>
            <a:r>
              <a:rPr lang="en-US" altLang="zh-CN" dirty="0"/>
              <a:t>The Avogadro number is </a:t>
            </a:r>
            <a:r>
              <a:rPr lang="en-US" altLang="zh-CN" dirty="0" smtClean="0"/>
              <a:t>defined </a:t>
            </a:r>
            <a:r>
              <a:rPr lang="en-US" altLang="zh-CN" dirty="0"/>
              <a:t>so that the mass of one mole of a substance is </a:t>
            </a:r>
            <a:r>
              <a:rPr lang="en-US" altLang="zh-CN" dirty="0" smtClean="0"/>
              <a:t>exactly equal </a:t>
            </a:r>
            <a:r>
              <a:rPr lang="en-US" altLang="zh-CN" dirty="0"/>
              <a:t>to the substance’s relative atomic mass expressed in grams. </a:t>
            </a:r>
            <a:endParaRPr lang="en-US" altLang="zh-CN" dirty="0" smtClean="0"/>
          </a:p>
          <a:p>
            <a:r>
              <a:rPr lang="en-US" altLang="zh-CN" dirty="0" smtClean="0"/>
              <a:t>This </a:t>
            </a:r>
            <a:r>
              <a:rPr lang="en-US" altLang="zh-CN" dirty="0"/>
              <a:t>is known </a:t>
            </a:r>
            <a:r>
              <a:rPr lang="en-US" altLang="zh-CN" dirty="0" smtClean="0"/>
              <a:t>as the </a:t>
            </a:r>
            <a:r>
              <a:rPr lang="en-US" altLang="zh-CN" b="1" dirty="0">
                <a:solidFill>
                  <a:srgbClr val="FF0000"/>
                </a:solidFill>
              </a:rPr>
              <a:t>molar mass </a:t>
            </a:r>
            <a:r>
              <a:rPr lang="en-US" altLang="zh-CN" dirty="0"/>
              <a:t>and is given the symbol </a:t>
            </a:r>
            <a:r>
              <a:rPr lang="en-US" altLang="zh-CN" b="1" i="1" dirty="0">
                <a:solidFill>
                  <a:srgbClr val="FF0000"/>
                </a:solidFill>
              </a:rPr>
              <a:t>M</a:t>
            </a:r>
            <a:r>
              <a:rPr lang="en-US" altLang="zh-CN" i="1" dirty="0"/>
              <a:t> </a:t>
            </a:r>
            <a:r>
              <a:rPr lang="en-US" altLang="zh-CN" dirty="0"/>
              <a:t>with the unit </a:t>
            </a:r>
            <a:r>
              <a:rPr lang="en-US" altLang="zh-CN" b="1" dirty="0" smtClean="0">
                <a:solidFill>
                  <a:srgbClr val="FF0000"/>
                </a:solidFill>
              </a:rPr>
              <a:t>g mol</a:t>
            </a:r>
            <a:r>
              <a:rPr lang="en-US" altLang="zh-CN" b="1" baseline="30000" dirty="0" smtClean="0">
                <a:solidFill>
                  <a:srgbClr val="FF0000"/>
                </a:solidFill>
              </a:rPr>
              <a:t>–1</a:t>
            </a:r>
            <a:r>
              <a:rPr lang="en-US" altLang="zh-CN" dirty="0"/>
              <a:t>, which is a </a:t>
            </a:r>
            <a:r>
              <a:rPr lang="en-US" altLang="zh-CN" dirty="0" smtClean="0"/>
              <a:t>derived </a:t>
            </a:r>
            <a:r>
              <a:rPr lang="en-GB" altLang="zh-CN" dirty="0" smtClean="0"/>
              <a:t>SI </a:t>
            </a:r>
            <a:r>
              <a:rPr lang="en-GB" altLang="zh-CN" dirty="0"/>
              <a:t>unit.</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 y="228600"/>
            <a:ext cx="8258175" cy="1256030"/>
          </a:xfrm>
          <a:prstGeom prst="rect">
            <a:avLst/>
          </a:prstGeom>
        </p:spPr>
      </p:pic>
      <p:pic>
        <p:nvPicPr>
          <p:cNvPr id="5" name="图片 4"/>
          <p:cNvPicPr>
            <a:picLocks noChangeAspect="1"/>
          </p:cNvPicPr>
          <p:nvPr/>
        </p:nvPicPr>
        <p:blipFill>
          <a:blip r:embed="rId2"/>
          <a:stretch>
            <a:fillRect/>
          </a:stretch>
        </p:blipFill>
        <p:spPr>
          <a:xfrm>
            <a:off x="228600" y="1484630"/>
            <a:ext cx="8258810" cy="50374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819150"/>
          </a:xfrm>
        </p:spPr>
        <p:txBody>
          <a:bodyPr/>
          <a:lstStyle/>
          <a:p>
            <a:r>
              <a:rPr lang="en-US" altLang="zh-CN" dirty="0" smtClean="0"/>
              <a:t>Volumetric Analysis</a:t>
            </a:r>
            <a:endParaRPr lang="zh-CN" altLang="en-US" dirty="0"/>
          </a:p>
        </p:txBody>
      </p:sp>
      <p:sp>
        <p:nvSpPr>
          <p:cNvPr id="3" name="内容占位符 2"/>
          <p:cNvSpPr>
            <a:spLocks noGrp="1"/>
          </p:cNvSpPr>
          <p:nvPr>
            <p:ph idx="1"/>
          </p:nvPr>
        </p:nvSpPr>
        <p:spPr>
          <a:xfrm>
            <a:off x="457200" y="1276350"/>
            <a:ext cx="8229600" cy="4876800"/>
          </a:xfrm>
        </p:spPr>
        <p:txBody>
          <a:bodyPr/>
          <a:lstStyle/>
          <a:p>
            <a:r>
              <a:rPr lang="en-GB" altLang="zh-CN" dirty="0" smtClean="0"/>
              <a:t>From </a:t>
            </a:r>
            <a:r>
              <a:rPr lang="en-US" altLang="zh-CN" dirty="0" smtClean="0"/>
              <a:t>the </a:t>
            </a:r>
            <a:r>
              <a:rPr lang="en-US" altLang="zh-CN" dirty="0"/>
              <a:t>stoichiometry of the reaction, when we know the volumes of both solutions </a:t>
            </a:r>
            <a:r>
              <a:rPr lang="en-US" altLang="zh-CN" dirty="0" smtClean="0"/>
              <a:t>and the </a:t>
            </a:r>
            <a:r>
              <a:rPr lang="en-US" altLang="zh-CN" dirty="0"/>
              <a:t>concentration of one of them, we can use the mole ratio to calculate the </a:t>
            </a:r>
            <a:r>
              <a:rPr lang="en-US" altLang="zh-CN" dirty="0" smtClean="0"/>
              <a:t>unknown </a:t>
            </a:r>
            <a:r>
              <a:rPr lang="en-GB" altLang="zh-CN" dirty="0" smtClean="0"/>
              <a:t>concentration </a:t>
            </a:r>
            <a:r>
              <a:rPr lang="en-GB" altLang="zh-CN" dirty="0"/>
              <a:t>as follows.</a:t>
            </a:r>
            <a:endParaRPr lang="zh-CN" altLang="en-US" dirty="0"/>
          </a:p>
        </p:txBody>
      </p:sp>
      <p:pic>
        <p:nvPicPr>
          <p:cNvPr id="4" name="图片 3"/>
          <p:cNvPicPr>
            <a:picLocks noChangeAspect="1"/>
          </p:cNvPicPr>
          <p:nvPr/>
        </p:nvPicPr>
        <p:blipFill rotWithShape="1">
          <a:blip r:embed="rId1">
            <a:lum bright="-20000" contrast="40000"/>
          </a:blip>
          <a:srcRect t="10473"/>
          <a:stretch>
            <a:fillRect/>
          </a:stretch>
        </p:blipFill>
        <p:spPr>
          <a:xfrm>
            <a:off x="1066800" y="3048000"/>
            <a:ext cx="6553200" cy="36519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304800"/>
            <a:ext cx="8229600" cy="742950"/>
          </a:xfrm>
        </p:spPr>
        <p:txBody>
          <a:bodyPr/>
          <a:lstStyle/>
          <a:p>
            <a:r>
              <a:rPr lang="en-US" altLang="zh-CN" dirty="0" smtClean="0"/>
              <a:t>Titration</a:t>
            </a:r>
            <a:endParaRPr lang="zh-CN" altLang="en-US" dirty="0"/>
          </a:p>
        </p:txBody>
      </p:sp>
      <p:sp>
        <p:nvSpPr>
          <p:cNvPr id="3" name="内容占位符 2"/>
          <p:cNvSpPr>
            <a:spLocks noGrp="1"/>
          </p:cNvSpPr>
          <p:nvPr>
            <p:ph idx="1"/>
          </p:nvPr>
        </p:nvSpPr>
        <p:spPr>
          <a:xfrm>
            <a:off x="228600" y="1035050"/>
            <a:ext cx="8763000" cy="5594350"/>
          </a:xfrm>
        </p:spPr>
        <p:txBody>
          <a:bodyPr/>
          <a:lstStyle/>
          <a:p>
            <a:r>
              <a:rPr lang="en-US" altLang="zh-CN" sz="2400" dirty="0" smtClean="0"/>
              <a:t>Most </a:t>
            </a:r>
            <a:r>
              <a:rPr lang="en-US" altLang="zh-CN" sz="2400" dirty="0"/>
              <a:t>commonly, </a:t>
            </a:r>
            <a:r>
              <a:rPr lang="en-US" altLang="zh-CN" sz="2400" dirty="0" smtClean="0"/>
              <a:t>a technique </a:t>
            </a:r>
            <a:r>
              <a:rPr lang="en-US" altLang="zh-CN" sz="2400" dirty="0"/>
              <a:t>called </a:t>
            </a:r>
            <a:r>
              <a:rPr lang="en-US" altLang="zh-CN" sz="2400" b="1" dirty="0">
                <a:solidFill>
                  <a:srgbClr val="FF0000"/>
                </a:solidFill>
              </a:rPr>
              <a:t>titration</a:t>
            </a:r>
            <a:r>
              <a:rPr lang="en-US" altLang="zh-CN" sz="2400" b="1" dirty="0"/>
              <a:t> </a:t>
            </a:r>
            <a:r>
              <a:rPr lang="en-US" altLang="zh-CN" sz="2400" dirty="0"/>
              <a:t>is used to determine the reacting volumes precisely. </a:t>
            </a:r>
            <a:endParaRPr lang="en-US" altLang="zh-CN" sz="2400" dirty="0" smtClean="0"/>
          </a:p>
          <a:p>
            <a:r>
              <a:rPr lang="en-US" altLang="zh-CN" sz="2400" dirty="0" smtClean="0"/>
              <a:t>A </a:t>
            </a:r>
            <a:r>
              <a:rPr lang="en-US" altLang="zh-CN" sz="2400" b="1" dirty="0" smtClean="0">
                <a:solidFill>
                  <a:srgbClr val="FF0000"/>
                </a:solidFill>
              </a:rPr>
              <a:t>pipette</a:t>
            </a:r>
            <a:r>
              <a:rPr lang="en-US" altLang="zh-CN" sz="2400" b="1" dirty="0" smtClean="0"/>
              <a:t> </a:t>
            </a:r>
            <a:r>
              <a:rPr lang="en-US" altLang="zh-CN" sz="2400" dirty="0"/>
              <a:t>is used to measure a known volume of one of the solutions into a </a:t>
            </a:r>
            <a:r>
              <a:rPr lang="en-US" altLang="zh-CN" sz="2400" b="1" dirty="0" smtClean="0">
                <a:solidFill>
                  <a:srgbClr val="FF0000"/>
                </a:solidFill>
              </a:rPr>
              <a:t>conical flask</a:t>
            </a:r>
            <a:r>
              <a:rPr lang="en-US" altLang="zh-CN" sz="2400" dirty="0"/>
              <a:t>. </a:t>
            </a:r>
            <a:endParaRPr lang="en-US" altLang="zh-CN" sz="2400" dirty="0" smtClean="0"/>
          </a:p>
          <a:p>
            <a:r>
              <a:rPr lang="en-US" altLang="zh-CN" sz="2400" dirty="0" smtClean="0"/>
              <a:t>The </a:t>
            </a:r>
            <a:r>
              <a:rPr lang="en-US" altLang="zh-CN" sz="2400" dirty="0"/>
              <a:t>other solution is put into a </a:t>
            </a:r>
            <a:r>
              <a:rPr lang="en-US" altLang="zh-CN" sz="2400" b="1" dirty="0">
                <a:solidFill>
                  <a:srgbClr val="FF0000"/>
                </a:solidFill>
              </a:rPr>
              <a:t>burette</a:t>
            </a:r>
            <a:r>
              <a:rPr lang="en-US" altLang="zh-CN" sz="2400" dirty="0"/>
              <a:t>, a calibrated glass tube that can </a:t>
            </a:r>
            <a:r>
              <a:rPr lang="en-US" altLang="zh-CN" sz="2400" dirty="0" smtClean="0"/>
              <a:t>deliver precise </a:t>
            </a:r>
            <a:r>
              <a:rPr lang="en-US" altLang="zh-CN" sz="2400" dirty="0"/>
              <a:t>volumes into the conical </a:t>
            </a:r>
            <a:r>
              <a:rPr lang="en-US" altLang="zh-CN" sz="2400" dirty="0" smtClean="0"/>
              <a:t>flask </a:t>
            </a:r>
            <a:r>
              <a:rPr lang="en-US" altLang="zh-CN" sz="2400" dirty="0"/>
              <a:t>through opening the tap at the bottom. </a:t>
            </a:r>
            <a:endParaRPr lang="en-US" altLang="zh-CN" sz="2400" dirty="0" smtClean="0"/>
          </a:p>
          <a:p>
            <a:r>
              <a:rPr lang="en-US" altLang="zh-CN" sz="2400" dirty="0" smtClean="0"/>
              <a:t>The</a:t>
            </a:r>
            <a:r>
              <a:rPr lang="en-US" altLang="zh-CN" sz="2400" dirty="0"/>
              <a:t> </a:t>
            </a:r>
            <a:r>
              <a:rPr lang="en-US" altLang="zh-CN" sz="2400" dirty="0" smtClean="0"/>
              <a:t>point </a:t>
            </a:r>
            <a:r>
              <a:rPr lang="en-US" altLang="zh-CN" sz="2400" dirty="0"/>
              <a:t>at which the two solutions have reacted completely, the </a:t>
            </a:r>
            <a:r>
              <a:rPr lang="en-US" altLang="zh-CN" sz="2400" b="1" dirty="0">
                <a:solidFill>
                  <a:srgbClr val="FF0000"/>
                </a:solidFill>
              </a:rPr>
              <a:t>equivalence point</a:t>
            </a:r>
            <a:r>
              <a:rPr lang="en-US" altLang="zh-CN" sz="2400" dirty="0" smtClean="0"/>
              <a:t>, is </a:t>
            </a:r>
            <a:r>
              <a:rPr lang="en-US" altLang="zh-CN" sz="2400" dirty="0"/>
              <a:t>usually determined by an </a:t>
            </a:r>
            <a:r>
              <a:rPr lang="en-US" altLang="zh-CN" sz="2400" b="1" dirty="0">
                <a:solidFill>
                  <a:srgbClr val="FF0000"/>
                </a:solidFill>
              </a:rPr>
              <a:t>indicator</a:t>
            </a:r>
            <a:r>
              <a:rPr lang="en-US" altLang="zh-CN" sz="2400" b="1" dirty="0"/>
              <a:t> </a:t>
            </a:r>
            <a:r>
              <a:rPr lang="en-US" altLang="zh-CN" sz="2400" dirty="0"/>
              <a:t>that is added to the solution in the </a:t>
            </a:r>
            <a:r>
              <a:rPr lang="en-US" altLang="zh-CN" sz="2400" dirty="0" smtClean="0"/>
              <a:t>conical flask </a:t>
            </a:r>
            <a:r>
              <a:rPr lang="en-US" altLang="zh-CN" sz="2400" dirty="0"/>
              <a:t>and changes colour at its </a:t>
            </a:r>
            <a:r>
              <a:rPr lang="en-US" altLang="zh-CN" sz="2400" b="1" dirty="0">
                <a:solidFill>
                  <a:srgbClr val="FF0000"/>
                </a:solidFill>
              </a:rPr>
              <a:t>end-point</a:t>
            </a:r>
            <a:r>
              <a:rPr lang="en-US" altLang="zh-CN" sz="2400" dirty="0"/>
              <a:t>. </a:t>
            </a:r>
            <a:endParaRPr lang="en-US" altLang="zh-CN" sz="2400" dirty="0" smtClean="0"/>
          </a:p>
          <a:p>
            <a:r>
              <a:rPr lang="en-US" altLang="zh-CN" sz="2400" dirty="0" smtClean="0"/>
              <a:t>Different </a:t>
            </a:r>
            <a:r>
              <a:rPr lang="en-US" altLang="zh-CN" sz="2400" dirty="0"/>
              <a:t>indicators are chosen for </a:t>
            </a:r>
            <a:r>
              <a:rPr lang="en-US" altLang="zh-CN" sz="2400" dirty="0" smtClean="0"/>
              <a:t>specific titrations</a:t>
            </a:r>
            <a:r>
              <a:rPr lang="en-US" altLang="zh-CN" sz="2400" dirty="0"/>
              <a:t>, so that their end-point corresponds to the equivalence point of the titration.</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38200"/>
            <a:ext cx="8229600" cy="5791200"/>
          </a:xfrm>
        </p:spPr>
        <p:txBody>
          <a:bodyPr/>
          <a:lstStyle/>
          <a:p>
            <a:r>
              <a:rPr lang="en-US" altLang="zh-CN" dirty="0"/>
              <a:t>Titration usually involves multiple trials to obtain a more accurate result of the </a:t>
            </a:r>
            <a:r>
              <a:rPr lang="en-US" altLang="zh-CN" dirty="0" smtClean="0"/>
              <a:t>volume required </a:t>
            </a:r>
            <a:r>
              <a:rPr lang="en-US" altLang="zh-CN" dirty="0"/>
              <a:t>to reach the equivalence point; this volume is known as the </a:t>
            </a:r>
            <a:r>
              <a:rPr lang="en-US" altLang="zh-CN" b="1" dirty="0">
                <a:solidFill>
                  <a:srgbClr val="FF0000"/>
                </a:solidFill>
              </a:rPr>
              <a:t>titre</a:t>
            </a:r>
            <a:r>
              <a:rPr lang="en-US" altLang="zh-CN" dirty="0"/>
              <a:t>. </a:t>
            </a:r>
            <a:endParaRPr lang="en-US" altLang="zh-CN" dirty="0" smtClean="0"/>
          </a:p>
          <a:p>
            <a:r>
              <a:rPr lang="en-US" altLang="zh-CN" dirty="0" smtClean="0"/>
              <a:t>A good titration </a:t>
            </a:r>
            <a:r>
              <a:rPr lang="en-US" altLang="zh-CN" dirty="0"/>
              <a:t>result is one that gives consistent results within 0.05 cm</a:t>
            </a:r>
            <a:r>
              <a:rPr lang="en-US" altLang="zh-CN" baseline="30000" dirty="0"/>
              <a:t>3</a:t>
            </a:r>
            <a:r>
              <a:rPr lang="en-US" altLang="zh-CN" dirty="0"/>
              <a:t> of each other.</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1600200"/>
            <a:ext cx="8402320" cy="2303145"/>
          </a:xfrm>
          <a:prstGeom prst="rect">
            <a:avLst/>
          </a:prstGeom>
        </p:spPr>
      </p:pic>
      <p:sp>
        <p:nvSpPr>
          <p:cNvPr id="4" name="标题 1"/>
          <p:cNvSpPr>
            <a:spLocks noGrp="1"/>
          </p:cNvSpPr>
          <p:nvPr>
            <p:custDataLst>
              <p:tags r:id="rId2"/>
            </p:custDataLst>
          </p:nvPr>
        </p:nvSpPr>
        <p:spPr>
          <a:xfrm>
            <a:off x="495300" y="609600"/>
            <a:ext cx="8229600" cy="742950"/>
          </a:xfrm>
          <a:prstGeom prst="rect">
            <a:avLst/>
          </a:prstGeom>
          <a:noFill/>
          <a:ln>
            <a:noFill/>
          </a:ln>
        </p:spPr>
        <p:txBody>
          <a:bodyPr vert="horz" wrap="square" lIns="0" tIns="45720" rIns="0" bIns="0" numCol="1" anchor="b" anchorCtr="0" compatLnSpc="1"/>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anose="020F0502020204030204" pitchFamily="34" charset="0"/>
              </a:defRPr>
            </a:lvl2pPr>
            <a:lvl3pPr algn="l" rtl="0" eaLnBrk="0" fontAlgn="base" hangingPunct="0">
              <a:spcBef>
                <a:spcPct val="0"/>
              </a:spcBef>
              <a:spcAft>
                <a:spcPct val="0"/>
              </a:spcAft>
              <a:defRPr sz="5000">
                <a:solidFill>
                  <a:schemeClr val="tx2"/>
                </a:solidFill>
                <a:latin typeface="Calibri" panose="020F0502020204030204" pitchFamily="34" charset="0"/>
              </a:defRPr>
            </a:lvl3pPr>
            <a:lvl4pPr algn="l" rtl="0" eaLnBrk="0" fontAlgn="base" hangingPunct="0">
              <a:spcBef>
                <a:spcPct val="0"/>
              </a:spcBef>
              <a:spcAft>
                <a:spcPct val="0"/>
              </a:spcAft>
              <a:defRPr sz="5000">
                <a:solidFill>
                  <a:schemeClr val="tx2"/>
                </a:solidFill>
                <a:latin typeface="Calibri" panose="020F0502020204030204" pitchFamily="34" charset="0"/>
              </a:defRPr>
            </a:lvl4pPr>
            <a:lvl5pPr algn="l" rtl="0" eaLnBrk="0" fontAlgn="base" hangingPunct="0">
              <a:spcBef>
                <a:spcPct val="0"/>
              </a:spcBef>
              <a:spcAft>
                <a:spcPct val="0"/>
              </a:spcAft>
              <a:defRPr sz="5000">
                <a:solidFill>
                  <a:schemeClr val="tx2"/>
                </a:solidFill>
                <a:latin typeface="Calibri" panose="020F050202020403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a:lstStyle>
          <a:p>
            <a:r>
              <a:rPr lang="en-US" altLang="zh-CN" dirty="0" smtClean="0"/>
              <a:t>Acid-Base Titration</a:t>
            </a:r>
            <a:endParaRPr lang="zh-CN" altLang="en-US" dirty="0"/>
          </a:p>
        </p:txBody>
      </p:sp>
      <p:sp>
        <p:nvSpPr>
          <p:cNvPr id="3" name="内容占位符 2"/>
          <p:cNvSpPr>
            <a:spLocks noGrp="1"/>
          </p:cNvSpPr>
          <p:nvPr>
            <p:custDataLst>
              <p:tags r:id="rId3"/>
            </p:custDataLst>
          </p:nvPr>
        </p:nvSpPr>
        <p:spPr>
          <a:xfrm>
            <a:off x="228600" y="3903345"/>
            <a:ext cx="8458200" cy="2385695"/>
          </a:xfrm>
          <a:prstGeom prst="rect">
            <a:avLst/>
          </a:prstGeom>
          <a:noFill/>
          <a:ln>
            <a:noFill/>
          </a:ln>
        </p:spPr>
        <p:txBody>
          <a:bodyPr vert="horz" wrap="square" lIns="91440" tIns="45720" rIns="91440" bIns="45720" numCol="1" anchor="t" anchorCtr="0" compatLnSpc="1"/>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altLang="zh-CN" sz="1800" dirty="0">
                <a:latin typeface="Times New Roman" panose="02020603050405020304" pitchFamily="18" charset="0"/>
                <a:cs typeface="Times New Roman" panose="02020603050405020304" pitchFamily="18" charset="0"/>
              </a:rPr>
              <a:t>coefficient	2	      1</a:t>
            </a:r>
            <a:endParaRPr lang="en-US" altLang="zh-CN" sz="1800" dirty="0">
              <a:latin typeface="Times New Roman" panose="02020603050405020304" pitchFamily="18" charset="0"/>
              <a:cs typeface="Times New Roman" panose="02020603050405020304" pitchFamily="18" charset="0"/>
            </a:endParaRPr>
          </a:p>
          <a:p>
            <a:pPr marL="0" indent="0">
              <a:buNone/>
            </a:pPr>
            <a:r>
              <a:rPr lang="en-US" altLang="zh-CN" sz="1800" dirty="0">
                <a:latin typeface="Times New Roman" panose="02020603050405020304" pitchFamily="18" charset="0"/>
                <a:cs typeface="Times New Roman" panose="02020603050405020304" pitchFamily="18" charset="0"/>
              </a:rPr>
              <a:t>mole         0.02500</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0.100       0.01520</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c</a:t>
            </a:r>
            <a:r>
              <a:rPr lang="en-US" altLang="zh-CN" sz="1800" baseline="-25000" dirty="0">
                <a:latin typeface="Times New Roman" panose="02020603050405020304" pitchFamily="18" charset="0"/>
                <a:cs typeface="Times New Roman" panose="02020603050405020304" pitchFamily="18" charset="0"/>
              </a:rPr>
              <a:t>H2SO4</a:t>
            </a:r>
            <a:endParaRPr lang="en-US" altLang="zh-CN" sz="1800" dirty="0">
              <a:latin typeface="Times New Roman" panose="02020603050405020304" pitchFamily="18" charset="0"/>
              <a:cs typeface="Times New Roman" panose="02020603050405020304" pitchFamily="18" charset="0"/>
            </a:endParaRPr>
          </a:p>
          <a:p>
            <a:pPr marL="0" indent="0">
              <a:buNone/>
            </a:pPr>
            <a:endParaRPr lang="en-US" altLang="zh-CN" sz="1800" dirty="0">
              <a:latin typeface="Times New Roman" panose="02020603050405020304" pitchFamily="18" charset="0"/>
              <a:cs typeface="Times New Roman" panose="02020603050405020304" pitchFamily="18" charset="0"/>
            </a:endParaRPr>
          </a:p>
          <a:p>
            <a:pPr marL="0" indent="0">
              <a:buNone/>
            </a:pPr>
            <a:r>
              <a:rPr lang="en-US" altLang="zh-CN" sz="1800" dirty="0">
                <a:latin typeface="Times New Roman" panose="02020603050405020304" pitchFamily="18" charset="0"/>
                <a:cs typeface="Times New Roman" panose="02020603050405020304" pitchFamily="18" charset="0"/>
                <a:sym typeface="+mn-ea"/>
              </a:rPr>
              <a:t>0.02500</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0.100          0.01520</a:t>
            </a:r>
            <a:r>
              <a:rPr lang="zh-CN" altLang="en-US" sz="1800" dirty="0">
                <a:latin typeface="Times New Roman" panose="02020603050405020304" pitchFamily="18" charset="0"/>
                <a:cs typeface="Times New Roman" panose="02020603050405020304" pitchFamily="18" charset="0"/>
                <a:sym typeface="+mn-ea"/>
              </a:rPr>
              <a:t>×</a:t>
            </a:r>
            <a:r>
              <a:rPr lang="en-US" altLang="zh-CN" sz="1800" dirty="0">
                <a:latin typeface="Times New Roman" panose="02020603050405020304" pitchFamily="18" charset="0"/>
                <a:cs typeface="Times New Roman" panose="02020603050405020304" pitchFamily="18" charset="0"/>
                <a:sym typeface="+mn-ea"/>
              </a:rPr>
              <a:t> c</a:t>
            </a:r>
            <a:r>
              <a:rPr lang="en-US" altLang="zh-CN" sz="1800" baseline="-25000" dirty="0">
                <a:latin typeface="Times New Roman" panose="02020603050405020304" pitchFamily="18" charset="0"/>
                <a:cs typeface="Times New Roman" panose="02020603050405020304" pitchFamily="18" charset="0"/>
                <a:sym typeface="+mn-ea"/>
              </a:rPr>
              <a:t>H2SO4</a:t>
            </a:r>
            <a:endParaRPr lang="en-US" altLang="zh-CN" sz="1800" dirty="0">
              <a:latin typeface="Times New Roman" panose="02020603050405020304" pitchFamily="18" charset="0"/>
              <a:cs typeface="Times New Roman" panose="02020603050405020304" pitchFamily="18" charset="0"/>
              <a:sym typeface="+mn-ea"/>
            </a:endParaRPr>
          </a:p>
          <a:p>
            <a:pPr marL="0" indent="0">
              <a:buNone/>
            </a:pPr>
            <a:r>
              <a:rPr lang="en-US" altLang="zh-CN" sz="1800" dirty="0">
                <a:latin typeface="Times New Roman" panose="02020603050405020304" pitchFamily="18" charset="0"/>
                <a:cs typeface="Times New Roman" panose="02020603050405020304" pitchFamily="18" charset="0"/>
                <a:sym typeface="+mn-ea"/>
              </a:rPr>
              <a:t>                              =</a:t>
            </a:r>
            <a:endParaRPr lang="en-US" altLang="zh-CN" sz="1800" dirty="0">
              <a:latin typeface="Times New Roman" panose="02020603050405020304" pitchFamily="18" charset="0"/>
              <a:cs typeface="Times New Roman" panose="02020603050405020304" pitchFamily="18" charset="0"/>
              <a:sym typeface="+mn-ea"/>
            </a:endParaRPr>
          </a:p>
          <a:p>
            <a:pPr marL="0" indent="0">
              <a:buNone/>
            </a:pPr>
            <a:r>
              <a:rPr lang="en-US" altLang="zh-CN" sz="1800" dirty="0">
                <a:latin typeface="Times New Roman" panose="02020603050405020304" pitchFamily="18" charset="0"/>
                <a:cs typeface="Times New Roman" panose="02020603050405020304" pitchFamily="18" charset="0"/>
                <a:sym typeface="+mn-ea"/>
              </a:rPr>
              <a:t>             2                                 1</a:t>
            </a:r>
            <a:endParaRPr lang="en-US" altLang="zh-CN" sz="1800" dirty="0">
              <a:latin typeface="Times New Roman" panose="02020603050405020304" pitchFamily="18" charset="0"/>
              <a:cs typeface="Times New Roman" panose="02020603050405020304" pitchFamily="18" charset="0"/>
              <a:sym typeface="+mn-ea"/>
            </a:endParaRPr>
          </a:p>
        </p:txBody>
      </p:sp>
      <p:cxnSp>
        <p:nvCxnSpPr>
          <p:cNvPr id="6" name="直接连接符 5"/>
          <p:cNvCxnSpPr/>
          <p:nvPr/>
        </p:nvCxnSpPr>
        <p:spPr>
          <a:xfrm>
            <a:off x="294640" y="5405120"/>
            <a:ext cx="1534160" cy="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4"/>
            </p:custDataLst>
          </p:nvPr>
        </p:nvCxnSpPr>
        <p:spPr>
          <a:xfrm>
            <a:off x="2362200" y="5410200"/>
            <a:ext cx="1534160" cy="508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lum bright="-20000" contrast="40000"/>
          </a:blip>
          <a:stretch>
            <a:fillRect/>
          </a:stretch>
        </p:blipFill>
        <p:spPr>
          <a:xfrm>
            <a:off x="457199" y="914316"/>
            <a:ext cx="7696201" cy="43220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1066800"/>
            <a:ext cx="8458200" cy="4495800"/>
          </a:xfrm>
        </p:spPr>
        <p:txBody>
          <a:bodyPr/>
          <a:lstStyle/>
          <a:p>
            <a:r>
              <a:rPr lang="en-US" altLang="zh-CN" dirty="0"/>
              <a:t>Here is a summary of the steps in volumetric analysis calculations</a:t>
            </a:r>
            <a:r>
              <a:rPr lang="en-US" altLang="zh-CN" dirty="0" smtClean="0"/>
              <a:t>:</a:t>
            </a:r>
            <a:endParaRPr lang="en-US" altLang="zh-CN" dirty="0" smtClean="0"/>
          </a:p>
          <a:p>
            <a:pPr lvl="1"/>
            <a:r>
              <a:rPr lang="en-US" altLang="zh-CN" dirty="0" smtClean="0"/>
              <a:t>first </a:t>
            </a:r>
            <a:r>
              <a:rPr lang="en-US" altLang="zh-CN" dirty="0"/>
              <a:t>write the equation for the reaction;</a:t>
            </a:r>
            <a:endParaRPr lang="en-US" altLang="zh-CN" dirty="0"/>
          </a:p>
          <a:p>
            <a:pPr lvl="1"/>
            <a:r>
              <a:rPr lang="en-US" altLang="zh-CN" dirty="0" smtClean="0"/>
              <a:t>look </a:t>
            </a:r>
            <a:r>
              <a:rPr lang="en-US" altLang="zh-CN" dirty="0"/>
              <a:t>for the reactant whose volume and concentration are given and </a:t>
            </a:r>
            <a:r>
              <a:rPr lang="en-US" altLang="zh-CN" dirty="0" smtClean="0"/>
              <a:t>calculate its </a:t>
            </a:r>
            <a:r>
              <a:rPr lang="en-US" altLang="zh-CN" dirty="0"/>
              <a:t>number of moles from </a:t>
            </a:r>
            <a:r>
              <a:rPr lang="en-US" altLang="zh-CN" i="1" dirty="0"/>
              <a:t>n </a:t>
            </a:r>
            <a:r>
              <a:rPr lang="en-US" altLang="zh-CN" dirty="0"/>
              <a:t>= </a:t>
            </a:r>
            <a:r>
              <a:rPr lang="en-US" altLang="zh-CN" i="1" dirty="0"/>
              <a:t>cV</a:t>
            </a:r>
            <a:r>
              <a:rPr lang="en-US" altLang="zh-CN" dirty="0"/>
              <a:t>;</a:t>
            </a:r>
            <a:endParaRPr lang="en-US" altLang="zh-CN" dirty="0"/>
          </a:p>
          <a:p>
            <a:pPr lvl="1"/>
            <a:r>
              <a:rPr lang="en-US" altLang="zh-CN" dirty="0" smtClean="0"/>
              <a:t>use </a:t>
            </a:r>
            <a:r>
              <a:rPr lang="en-US" altLang="zh-CN" dirty="0"/>
              <a:t>this answer and the mole ratio in the equation to determine the </a:t>
            </a:r>
            <a:r>
              <a:rPr lang="en-US" altLang="zh-CN" dirty="0" smtClean="0"/>
              <a:t>number of </a:t>
            </a:r>
            <a:r>
              <a:rPr lang="en-US" altLang="zh-CN" dirty="0"/>
              <a:t>moles of the other reactant;</a:t>
            </a:r>
            <a:endParaRPr lang="en-US" altLang="zh-CN" dirty="0"/>
          </a:p>
          <a:p>
            <a:pPr lvl="1"/>
            <a:r>
              <a:rPr lang="en-US" altLang="zh-CN" dirty="0" smtClean="0"/>
              <a:t>use </a:t>
            </a:r>
            <a:r>
              <a:rPr lang="en-US" altLang="zh-CN" dirty="0"/>
              <a:t>the number of moles and volume of the second reactant to calculate </a:t>
            </a:r>
            <a:r>
              <a:rPr lang="en-US" altLang="zh-CN" dirty="0" smtClean="0"/>
              <a:t>its </a:t>
            </a:r>
            <a:r>
              <a:rPr lang="en-GB" altLang="zh-CN" dirty="0" smtClean="0"/>
              <a:t>concentration </a:t>
            </a:r>
            <a:r>
              <a:rPr lang="en-GB" altLang="zh-CN" dirty="0"/>
              <a:t>from c = </a:t>
            </a:r>
            <a:r>
              <a:rPr lang="en-GB" altLang="zh-CN" i="1" dirty="0" smtClean="0"/>
              <a:t>n/V</a:t>
            </a:r>
            <a:r>
              <a:rPr lang="en-US" altLang="zh-CN" dirty="0" smtClean="0"/>
              <a:t>.</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819150"/>
          </a:xfrm>
        </p:spPr>
        <p:txBody>
          <a:bodyPr/>
          <a:lstStyle/>
          <a:p>
            <a:r>
              <a:rPr lang="en-US" altLang="zh-CN" dirty="0" smtClean="0"/>
              <a:t>Back Titration</a:t>
            </a:r>
            <a:endParaRPr lang="zh-CN" altLang="en-US" dirty="0"/>
          </a:p>
        </p:txBody>
      </p:sp>
      <p:sp>
        <p:nvSpPr>
          <p:cNvPr id="3" name="内容占位符 2"/>
          <p:cNvSpPr>
            <a:spLocks noGrp="1"/>
          </p:cNvSpPr>
          <p:nvPr>
            <p:ph idx="1"/>
          </p:nvPr>
        </p:nvSpPr>
        <p:spPr>
          <a:xfrm>
            <a:off x="457200" y="1200151"/>
            <a:ext cx="8229600" cy="5124450"/>
          </a:xfrm>
        </p:spPr>
        <p:txBody>
          <a:bodyPr/>
          <a:lstStyle/>
          <a:p>
            <a:r>
              <a:rPr lang="en-US" altLang="zh-CN" dirty="0" smtClean="0"/>
              <a:t>A </a:t>
            </a:r>
            <a:r>
              <a:rPr lang="en-US" altLang="zh-CN" b="1" dirty="0">
                <a:solidFill>
                  <a:srgbClr val="FF0000"/>
                </a:solidFill>
              </a:rPr>
              <a:t>back </a:t>
            </a:r>
            <a:r>
              <a:rPr lang="en-US" altLang="zh-CN" b="1" dirty="0" smtClean="0">
                <a:solidFill>
                  <a:srgbClr val="FF0000"/>
                </a:solidFill>
              </a:rPr>
              <a:t>titration </a:t>
            </a:r>
            <a:r>
              <a:rPr lang="en-US" altLang="zh-CN" dirty="0" smtClean="0"/>
              <a:t>is done in reverse by returning to the end-point after </a:t>
            </a:r>
            <a:r>
              <a:rPr lang="en-US" altLang="zh-CN" dirty="0"/>
              <a:t>it is passed. </a:t>
            </a:r>
            <a:endParaRPr lang="en-US" altLang="zh-CN" dirty="0" smtClean="0"/>
          </a:p>
          <a:p>
            <a:r>
              <a:rPr lang="en-US" altLang="zh-CN" dirty="0" smtClean="0"/>
              <a:t>It </a:t>
            </a:r>
            <a:r>
              <a:rPr lang="en-US" altLang="zh-CN" dirty="0"/>
              <a:t>is used when the end-point is hard to identify or when one of </a:t>
            </a:r>
            <a:r>
              <a:rPr lang="en-US" altLang="zh-CN" dirty="0" smtClean="0"/>
              <a:t>the reactants </a:t>
            </a:r>
            <a:r>
              <a:rPr lang="en-US" altLang="zh-CN" dirty="0"/>
              <a:t>is </a:t>
            </a:r>
            <a:r>
              <a:rPr lang="en-US" altLang="zh-CN" dirty="0" smtClean="0"/>
              <a:t>impure.</a:t>
            </a:r>
            <a:endParaRPr lang="en-US" altLang="zh-CN" dirty="0" smtClean="0"/>
          </a:p>
          <a:p>
            <a:r>
              <a:rPr lang="en-US" altLang="zh-CN" dirty="0" smtClean="0"/>
              <a:t>A </a:t>
            </a:r>
            <a:r>
              <a:rPr lang="en-US" altLang="zh-CN" dirty="0"/>
              <a:t>known excess of one of the reagents is added to the </a:t>
            </a:r>
            <a:r>
              <a:rPr lang="en-US" altLang="zh-CN" dirty="0" smtClean="0"/>
              <a:t>reaction mixture</a:t>
            </a:r>
            <a:r>
              <a:rPr lang="en-US" altLang="zh-CN" dirty="0"/>
              <a:t>, and </a:t>
            </a:r>
            <a:r>
              <a:rPr lang="en-US" altLang="zh-CN" b="1" dirty="0">
                <a:solidFill>
                  <a:srgbClr val="FF0000"/>
                </a:solidFill>
              </a:rPr>
              <a:t>the unreacted excess is then determined by titration against a </a:t>
            </a:r>
            <a:r>
              <a:rPr lang="en-US" altLang="zh-CN" b="1" dirty="0" smtClean="0">
                <a:solidFill>
                  <a:srgbClr val="FF0000"/>
                </a:solidFill>
              </a:rPr>
              <a:t>standard solution</a:t>
            </a:r>
            <a:r>
              <a:rPr lang="en-US" altLang="zh-CN" dirty="0"/>
              <a:t>. </a:t>
            </a:r>
            <a:endParaRPr lang="en-US" altLang="zh-CN" dirty="0" smtClean="0"/>
          </a:p>
          <a:p>
            <a:r>
              <a:rPr lang="en-US" altLang="zh-CN" dirty="0" smtClean="0"/>
              <a:t>By </a:t>
            </a:r>
            <a:r>
              <a:rPr lang="en-US" altLang="zh-CN" dirty="0"/>
              <a:t>subtracting the amount of unreacted reactant from the original </a:t>
            </a:r>
            <a:r>
              <a:rPr lang="en-US" altLang="zh-CN" dirty="0" smtClean="0"/>
              <a:t>amount used</a:t>
            </a:r>
            <a:r>
              <a:rPr lang="en-US" altLang="zh-CN" dirty="0"/>
              <a:t>, the reacting amount can be determined.</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lum bright="-20000" contrast="40000"/>
          </a:blip>
          <a:stretch>
            <a:fillRect/>
          </a:stretch>
        </p:blipFill>
        <p:spPr>
          <a:xfrm>
            <a:off x="457200" y="609600"/>
            <a:ext cx="8077200" cy="1675316"/>
          </a:xfrm>
          <a:prstGeom prst="rect">
            <a:avLst/>
          </a:prstGeom>
        </p:spPr>
      </p:pic>
      <p:pic>
        <p:nvPicPr>
          <p:cNvPr id="5" name="图片 4"/>
          <p:cNvPicPr>
            <a:picLocks noChangeAspect="1"/>
          </p:cNvPicPr>
          <p:nvPr/>
        </p:nvPicPr>
        <p:blipFill>
          <a:blip r:embed="rId2">
            <a:lum bright="-20000" contrast="40000"/>
          </a:blip>
          <a:stretch>
            <a:fillRect/>
          </a:stretch>
        </p:blipFill>
        <p:spPr>
          <a:xfrm>
            <a:off x="457200" y="2438400"/>
            <a:ext cx="8011102" cy="304908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583144" y="381000"/>
            <a:ext cx="7977711" cy="3569072"/>
          </a:xfrm>
          <a:prstGeom prst="rect">
            <a:avLst/>
          </a:prstGeom>
        </p:spPr>
      </p:pic>
      <p:sp>
        <p:nvSpPr>
          <p:cNvPr id="3" name="内容占位符 2"/>
          <p:cNvSpPr txBox="1"/>
          <p:nvPr/>
        </p:nvSpPr>
        <p:spPr>
          <a:xfrm>
            <a:off x="457199" y="3962772"/>
            <a:ext cx="8229600" cy="2514601"/>
          </a:xfrm>
          <a:prstGeom prst="rect">
            <a:avLst/>
          </a:prstGeom>
        </p:spPr>
        <p:txBody>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altLang="zh-CN" dirty="0"/>
              <a:t>Note that there are several assumptions made in this calculation. These include the </a:t>
            </a:r>
            <a:r>
              <a:rPr lang="en-US" altLang="zh-CN" dirty="0" smtClean="0"/>
              <a:t>fact that </a:t>
            </a:r>
            <a:r>
              <a:rPr lang="en-US" altLang="zh-CN" dirty="0"/>
              <a:t>all the NaHCO</a:t>
            </a:r>
            <a:r>
              <a:rPr lang="en-US" altLang="zh-CN" baseline="-25000" dirty="0"/>
              <a:t>3</a:t>
            </a:r>
            <a:r>
              <a:rPr lang="en-US" altLang="zh-CN" dirty="0"/>
              <a:t> did react with the acid, and that the only component of the </a:t>
            </a:r>
            <a:r>
              <a:rPr lang="en-US" altLang="zh-CN" dirty="0" smtClean="0"/>
              <a:t>tablet that </a:t>
            </a:r>
            <a:r>
              <a:rPr lang="en-US" altLang="zh-CN" dirty="0"/>
              <a:t>reacted with HCl is NaHCO</a:t>
            </a:r>
            <a:r>
              <a:rPr lang="en-US" altLang="zh-CN" baseline="-25000" dirty="0"/>
              <a:t>3</a:t>
            </a:r>
            <a:r>
              <a:rPr lang="en-US" altLang="zh-CN" dirty="0"/>
              <a:t>. </a:t>
            </a:r>
            <a:endParaRPr lang="en-US" altLang="zh-CN" dirty="0" smtClean="0"/>
          </a:p>
          <a:p>
            <a:r>
              <a:rPr lang="en-US" altLang="zh-CN" dirty="0" smtClean="0"/>
              <a:t>You </a:t>
            </a:r>
            <a:r>
              <a:rPr lang="en-US" altLang="zh-CN" dirty="0"/>
              <a:t>may like to think how you could test the </a:t>
            </a:r>
            <a:r>
              <a:rPr lang="en-US" altLang="zh-CN" dirty="0" smtClean="0"/>
              <a:t>validity of </a:t>
            </a:r>
            <a:r>
              <a:rPr lang="en-US" altLang="zh-CN" dirty="0"/>
              <a:t>these assumptions in the laboratory.</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304800" y="1038222"/>
            <a:ext cx="4114800" cy="5658005"/>
          </a:xfrm>
          <a:prstGeom prst="rect">
            <a:avLst/>
          </a:prstGeom>
        </p:spPr>
      </p:pic>
      <p:pic>
        <p:nvPicPr>
          <p:cNvPr id="4" name="图片 3"/>
          <p:cNvPicPr>
            <a:picLocks noChangeAspect="1"/>
          </p:cNvPicPr>
          <p:nvPr/>
        </p:nvPicPr>
        <p:blipFill>
          <a:blip r:embed="rId2">
            <a:lum bright="-20000" contrast="40000"/>
          </a:blip>
          <a:stretch>
            <a:fillRect/>
          </a:stretch>
        </p:blipFill>
        <p:spPr>
          <a:xfrm>
            <a:off x="4591747" y="2057400"/>
            <a:ext cx="4285554" cy="2209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Redox titrations</a:t>
            </a:r>
            <a:endParaRPr lang="zh-CN" altLang="en-US" dirty="0"/>
          </a:p>
        </p:txBody>
      </p:sp>
      <p:sp>
        <p:nvSpPr>
          <p:cNvPr id="3" name="内容占位符 2"/>
          <p:cNvSpPr>
            <a:spLocks noGrp="1"/>
          </p:cNvSpPr>
          <p:nvPr>
            <p:ph idx="1"/>
          </p:nvPr>
        </p:nvSpPr>
        <p:spPr/>
        <p:txBody>
          <a:bodyPr/>
          <a:lstStyle/>
          <a:p>
            <a:r>
              <a:rPr lang="en-US" altLang="zh-CN" dirty="0"/>
              <a:t>As acid–base titrations does, redox titrations are used to determine the unknown concentration of a substance in solution. </a:t>
            </a:r>
            <a:endParaRPr lang="en-US" altLang="zh-CN" dirty="0"/>
          </a:p>
          <a:p>
            <a:r>
              <a:rPr lang="en-US" altLang="zh-CN" dirty="0"/>
              <a:t>But in this case, the technique is based on a redox reaction between the two reactants, and finds the equivalence point where they have reacted stoichiometrically by transferring electrons.</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199" y="1245024"/>
            <a:ext cx="8229600" cy="5631904"/>
          </a:xfrm>
        </p:spPr>
        <p:txBody>
          <a:bodyPr/>
          <a:lstStyle/>
          <a:p>
            <a:endParaRPr lang="en-US" altLang="zh-CN" dirty="0"/>
          </a:p>
          <a:p>
            <a:endParaRPr lang="en-US" altLang="zh-CN" dirty="0"/>
          </a:p>
          <a:p>
            <a:endParaRPr lang="en-US" altLang="zh-CN" dirty="0"/>
          </a:p>
          <a:p>
            <a:endParaRPr lang="en-US" altLang="zh-CN" dirty="0"/>
          </a:p>
          <a:p>
            <a:r>
              <a:rPr lang="en-US" altLang="zh-CN" dirty="0"/>
              <a:t>Redox titrations are carried out in much the same way as acid–base titrations, using a burette and pipette to measure volumes accurately, and a standard solution of one reactant. </a:t>
            </a:r>
            <a:endParaRPr lang="en-US" altLang="zh-CN" dirty="0"/>
          </a:p>
          <a:p>
            <a:r>
              <a:rPr lang="en-US" altLang="zh-CN" dirty="0"/>
              <a:t>An indicator is usually used to signal the equivalence point, although some redox changes are accompanied by a colour change and may not need an external indicator (e.g. purple MnO</a:t>
            </a:r>
            <a:r>
              <a:rPr lang="en-US" altLang="zh-CN" baseline="-25000" dirty="0"/>
              <a:t>4</a:t>
            </a:r>
            <a:r>
              <a:rPr lang="en-US" altLang="zh-CN" baseline="30000" dirty="0"/>
              <a:t>-</a:t>
            </a:r>
            <a:r>
              <a:rPr lang="en-US" altLang="zh-CN" dirty="0"/>
              <a:t> </a:t>
            </a:r>
            <a:r>
              <a:rPr lang="zh-CN" altLang="en-US" dirty="0"/>
              <a:t>→ </a:t>
            </a:r>
            <a:r>
              <a:rPr lang="en-US" altLang="zh-CN" dirty="0"/>
              <a:t>colorless Mn</a:t>
            </a:r>
            <a:r>
              <a:rPr lang="en-US" altLang="zh-CN" baseline="30000" dirty="0"/>
              <a:t>2+</a:t>
            </a:r>
            <a:r>
              <a:rPr lang="en-US" altLang="zh-CN" dirty="0"/>
              <a:t>). </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303863" y="908720"/>
            <a:ext cx="8536271" cy="19816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703913"/>
          </a:xfrm>
        </p:spPr>
        <p:txBody>
          <a:bodyPr/>
          <a:lstStyle/>
          <a:p>
            <a:r>
              <a:rPr lang="en-US" altLang="zh-CN" dirty="0"/>
              <a:t>From the volume of the solution added from the burette to reach equivalence, which is known as the </a:t>
            </a:r>
            <a:r>
              <a:rPr lang="en-US" altLang="zh-CN" b="1" dirty="0">
                <a:solidFill>
                  <a:srgbClr val="FF0000"/>
                </a:solidFill>
              </a:rPr>
              <a:t>titre</a:t>
            </a:r>
            <a:r>
              <a:rPr lang="en-US" altLang="zh-CN" dirty="0"/>
              <a:t>, the concentration of the other reactant can be determined.</a:t>
            </a:r>
            <a:endParaRPr lang="en-US" altLang="zh-CN" dirty="0"/>
          </a:p>
          <a:p>
            <a:r>
              <a:rPr lang="en-US" altLang="zh-CN" dirty="0"/>
              <a:t>The calculations are based on the redox equation</a:t>
            </a:r>
            <a:r>
              <a:rPr lang="en-GB" altLang="zh-CN" dirty="0"/>
              <a:t>.</a:t>
            </a:r>
            <a:endParaRPr lang="en-GB" altLang="zh-CN" dirty="0"/>
          </a:p>
          <a:p>
            <a:r>
              <a:rPr lang="en-US" altLang="zh-CN" dirty="0"/>
              <a:t>Redox titrations are commonly used in the food and beverages industry, in the pharmaceutical industry, and in water and environmental analysis. </a:t>
            </a:r>
            <a:endParaRPr lang="en-US" altLang="zh-CN" dirty="0"/>
          </a:p>
          <a:p>
            <a:r>
              <a:rPr lang="en-US" altLang="zh-CN" dirty="0"/>
              <a:t>For example, wines can be analyzed for the presence of sulfur dioxide, and the vitamin C content of foods can be determined in this way.</a:t>
            </a:r>
            <a:endParaRPr lang="en-US" altLang="zh-CN" dirty="0"/>
          </a:p>
          <a:p>
            <a:endParaRPr lang="zh-CN" altLang="en-US" dirty="0"/>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850"/>
            <a:ext cx="8229600" cy="563910"/>
          </a:xfrm>
        </p:spPr>
        <p:txBody>
          <a:bodyPr/>
          <a:lstStyle/>
          <a:p>
            <a:r>
              <a:rPr lang="en-US" altLang="zh-CN" sz="4000" dirty="0"/>
              <a:t>Examples of common redox titrations</a:t>
            </a:r>
            <a:endParaRPr lang="zh-CN" altLang="en-US" sz="4000" dirty="0"/>
          </a:p>
        </p:txBody>
      </p:sp>
      <p:sp>
        <p:nvSpPr>
          <p:cNvPr id="3" name="内容占位符 2"/>
          <p:cNvSpPr>
            <a:spLocks noGrp="1"/>
          </p:cNvSpPr>
          <p:nvPr>
            <p:ph idx="1"/>
          </p:nvPr>
        </p:nvSpPr>
        <p:spPr>
          <a:xfrm>
            <a:off x="457200" y="1556793"/>
            <a:ext cx="8229600" cy="4767808"/>
          </a:xfrm>
        </p:spPr>
        <p:txBody>
          <a:bodyPr/>
          <a:lstStyle/>
          <a:p>
            <a:r>
              <a:rPr lang="en-US" altLang="zh-CN" sz="3200" dirty="0"/>
              <a:t>Analysis of iron with manganate (VII)</a:t>
            </a:r>
            <a:endParaRPr lang="en-US" altLang="zh-CN" sz="3200" dirty="0"/>
          </a:p>
          <a:p>
            <a:endParaRPr lang="en-US" altLang="zh-CN" dirty="0"/>
          </a:p>
          <a:p>
            <a:endParaRPr lang="en-US" altLang="zh-CN" dirty="0"/>
          </a:p>
          <a:p>
            <a:endParaRPr lang="en-US" altLang="zh-CN" dirty="0"/>
          </a:p>
          <a:p>
            <a:r>
              <a:rPr lang="en-US" altLang="zh-CN" dirty="0"/>
              <a:t>The reaction is accompanied by a colour change from deep purple to colourless, so the reaction acts as its own indicator, signaling the equivalence point.</a:t>
            </a:r>
            <a:endParaRPr lang="en-US" altLang="zh-CN" dirty="0"/>
          </a:p>
          <a:p>
            <a:endParaRPr lang="zh-CN" altLang="en-US" dirty="0"/>
          </a:p>
        </p:txBody>
      </p:sp>
      <p:pic>
        <p:nvPicPr>
          <p:cNvPr id="4" name="图片 3"/>
          <p:cNvPicPr>
            <a:picLocks noChangeAspect="1"/>
          </p:cNvPicPr>
          <p:nvPr/>
        </p:nvPicPr>
        <p:blipFill>
          <a:blip r:embed="rId1">
            <a:lum bright="-20000" contrast="40000"/>
          </a:blip>
          <a:stretch>
            <a:fillRect/>
          </a:stretch>
        </p:blipFill>
        <p:spPr>
          <a:xfrm>
            <a:off x="773317" y="2276872"/>
            <a:ext cx="7597365" cy="112236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95536" y="908720"/>
            <a:ext cx="8640725" cy="2160240"/>
          </a:xfrm>
          <a:prstGeom prst="rect">
            <a:avLst/>
          </a:prstGeom>
        </p:spPr>
      </p:pic>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95536" y="332656"/>
            <a:ext cx="8282215" cy="5589376"/>
          </a:xfrm>
          <a:prstGeom prst="rect">
            <a:avLst/>
          </a:prstGeom>
        </p:spPr>
      </p:pic>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95536" y="764704"/>
            <a:ext cx="8434648" cy="3569579"/>
          </a:xfrm>
          <a:prstGeom prst="rect">
            <a:avLst/>
          </a:prstGeom>
        </p:spPr>
      </p:pic>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5920" y="294005"/>
            <a:ext cx="8229600" cy="3740150"/>
          </a:xfrm>
        </p:spPr>
        <p:txBody>
          <a:bodyPr/>
          <a:lstStyle/>
          <a:p>
            <a:r>
              <a:rPr lang="en-US" altLang="zh-CN" sz="3200" dirty="0"/>
              <a:t>Iodine–thiosulfate reaction</a:t>
            </a:r>
            <a:endParaRPr lang="en-US" altLang="zh-CN" sz="3200" dirty="0"/>
          </a:p>
          <a:p>
            <a:r>
              <a:rPr lang="en-US" altLang="zh-CN" sz="2400" dirty="0"/>
              <a:t>Several different redox titrations use an oxidizing agent to react with excess iodide ions to form iodine.</a:t>
            </a:r>
            <a:endParaRPr lang="en-US" altLang="zh-CN" sz="2400" dirty="0"/>
          </a:p>
          <a:p>
            <a:endParaRPr lang="en-US" altLang="zh-CN" sz="2400" dirty="0"/>
          </a:p>
          <a:p>
            <a:r>
              <a:rPr lang="en-US" altLang="zh-CN" sz="2400" dirty="0"/>
              <a:t>Examples of oxidizing agents used in this way include KMnO</a:t>
            </a:r>
            <a:r>
              <a:rPr lang="en-US" altLang="zh-CN" sz="2400" baseline="-25000" dirty="0"/>
              <a:t>4</a:t>
            </a:r>
            <a:r>
              <a:rPr lang="en-US" altLang="zh-CN" sz="2400" dirty="0"/>
              <a:t>, KIO</a:t>
            </a:r>
            <a:r>
              <a:rPr lang="en-US" altLang="zh-CN" sz="2400" baseline="-25000" dirty="0"/>
              <a:t>3</a:t>
            </a:r>
            <a:r>
              <a:rPr lang="en-US" altLang="zh-CN" sz="2400" dirty="0"/>
              <a:t>, K</a:t>
            </a:r>
            <a:r>
              <a:rPr lang="en-US" altLang="zh-CN" sz="2400" baseline="-25000" dirty="0"/>
              <a:t>2</a:t>
            </a:r>
            <a:r>
              <a:rPr lang="en-US" altLang="zh-CN" sz="2400" dirty="0"/>
              <a:t>Cr</a:t>
            </a:r>
            <a:r>
              <a:rPr lang="en-US" altLang="zh-CN" sz="2400" baseline="-25000" dirty="0"/>
              <a:t>2</a:t>
            </a:r>
            <a:r>
              <a:rPr lang="en-US" altLang="zh-CN" sz="2400" dirty="0"/>
              <a:t>O</a:t>
            </a:r>
            <a:r>
              <a:rPr lang="en-US" altLang="zh-CN" sz="2400" baseline="-25000" dirty="0"/>
              <a:t>7</a:t>
            </a:r>
            <a:r>
              <a:rPr lang="en-US" altLang="zh-CN" sz="2400" dirty="0"/>
              <a:t>, and NaOCl.</a:t>
            </a:r>
            <a:endParaRPr lang="en-US" altLang="zh-CN" sz="2400" dirty="0"/>
          </a:p>
          <a:p>
            <a:r>
              <a:rPr lang="en-US" altLang="zh-CN" sz="2400" dirty="0"/>
              <a:t>The liberated iodine, I</a:t>
            </a:r>
            <a:r>
              <a:rPr lang="en-US" altLang="zh-CN" sz="2400" baseline="-25000" dirty="0"/>
              <a:t>2</a:t>
            </a:r>
            <a:r>
              <a:rPr lang="en-US" altLang="zh-CN" sz="2400" dirty="0"/>
              <a:t>, is then titrated with sodium thiosulfate, Na</a:t>
            </a:r>
            <a:r>
              <a:rPr lang="en-US" altLang="zh-CN" sz="2400" baseline="-25000" dirty="0"/>
              <a:t>2</a:t>
            </a:r>
            <a:r>
              <a:rPr lang="en-US" altLang="zh-CN" sz="2400" dirty="0"/>
              <a:t>S</a:t>
            </a:r>
            <a:r>
              <a:rPr lang="en-US" altLang="zh-CN" sz="2400" baseline="-25000" dirty="0"/>
              <a:t>2</a:t>
            </a:r>
            <a:r>
              <a:rPr lang="en-US" altLang="zh-CN" sz="2400" dirty="0"/>
              <a:t>O</a:t>
            </a:r>
            <a:r>
              <a:rPr lang="en-US" altLang="zh-CN" sz="2400" baseline="-25000" dirty="0"/>
              <a:t>3</a:t>
            </a:r>
            <a:r>
              <a:rPr lang="en-US" altLang="zh-CN" sz="2400" dirty="0"/>
              <a:t>, using starch as an indicator.</a:t>
            </a:r>
            <a:endParaRPr lang="en-US" altLang="zh-CN" sz="2400" dirty="0"/>
          </a:p>
          <a:p>
            <a:endParaRPr lang="en-US" altLang="zh-CN" dirty="0"/>
          </a:p>
        </p:txBody>
      </p:sp>
      <p:pic>
        <p:nvPicPr>
          <p:cNvPr id="4" name="图片 3"/>
          <p:cNvPicPr>
            <a:picLocks noChangeAspect="1"/>
          </p:cNvPicPr>
          <p:nvPr/>
        </p:nvPicPr>
        <p:blipFill>
          <a:blip r:embed="rId1">
            <a:lum bright="-20000" contrast="40000"/>
          </a:blip>
          <a:stretch>
            <a:fillRect/>
          </a:stretch>
        </p:blipFill>
        <p:spPr>
          <a:xfrm>
            <a:off x="376124" y="1616783"/>
            <a:ext cx="7056784" cy="588081"/>
          </a:xfrm>
          <a:prstGeom prst="rect">
            <a:avLst/>
          </a:prstGeom>
        </p:spPr>
      </p:pic>
      <p:pic>
        <p:nvPicPr>
          <p:cNvPr id="5" name="图片 4"/>
          <p:cNvPicPr>
            <a:picLocks noChangeAspect="1"/>
          </p:cNvPicPr>
          <p:nvPr/>
        </p:nvPicPr>
        <p:blipFill>
          <a:blip r:embed="rId2">
            <a:lum bright="-20000" contrast="40000"/>
          </a:blip>
          <a:stretch>
            <a:fillRect/>
          </a:stretch>
        </p:blipFill>
        <p:spPr>
          <a:xfrm>
            <a:off x="733326" y="3717032"/>
            <a:ext cx="7515196" cy="309634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5"/>
            <a:ext cx="8229600" cy="5559896"/>
          </a:xfrm>
        </p:spPr>
        <p:txBody>
          <a:bodyPr/>
          <a:lstStyle/>
          <a:p>
            <a:r>
              <a:rPr lang="en-US" altLang="zh-CN" dirty="0"/>
              <a:t>The starch indicator is added during the titration (not at the start) and forms a deep blue colour by forming a complex with free I</a:t>
            </a:r>
            <a:r>
              <a:rPr lang="en-US" altLang="zh-CN" baseline="-25000" dirty="0"/>
              <a:t>2</a:t>
            </a:r>
            <a:r>
              <a:rPr lang="en-US" altLang="zh-CN" dirty="0"/>
              <a:t>. </a:t>
            </a:r>
            <a:endParaRPr lang="en-US" altLang="zh-CN" dirty="0"/>
          </a:p>
          <a:p>
            <a:r>
              <a:rPr lang="en-US" altLang="zh-CN" dirty="0"/>
              <a:t>As the I</a:t>
            </a:r>
            <a:r>
              <a:rPr lang="en-US" altLang="zh-CN" baseline="-25000" dirty="0"/>
              <a:t>2</a:t>
            </a:r>
            <a:r>
              <a:rPr lang="en-US" altLang="zh-CN" dirty="0"/>
              <a:t> is reduced to I</a:t>
            </a:r>
            <a:r>
              <a:rPr lang="en-US" altLang="zh-CN" baseline="30000" dirty="0"/>
              <a:t>–</a:t>
            </a:r>
            <a:r>
              <a:rPr lang="en-US" altLang="zh-CN" dirty="0"/>
              <a:t> during the reaction, the blue colour disappears, marking the equivalence point.</a:t>
            </a:r>
            <a:endParaRPr lang="zh-CN" altLang="en-US" dirty="0"/>
          </a:p>
        </p:txBody>
      </p:sp>
      <p:pic>
        <p:nvPicPr>
          <p:cNvPr id="2" name="图片 1"/>
          <p:cNvPicPr>
            <a:picLocks noChangeAspect="1"/>
          </p:cNvPicPr>
          <p:nvPr/>
        </p:nvPicPr>
        <p:blipFill>
          <a:blip r:embed="rId1">
            <a:lum bright="-20000" contrast="40000"/>
          </a:blip>
          <a:stretch>
            <a:fillRect/>
          </a:stretch>
        </p:blipFill>
        <p:spPr>
          <a:xfrm>
            <a:off x="323528" y="2996952"/>
            <a:ext cx="8180593" cy="36076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23528" y="836712"/>
            <a:ext cx="8383837" cy="268036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Calculation of molar mass and number of moles</a:t>
            </a:r>
            <a:endParaRPr lang="zh-CN" altLang="en-US" dirty="0"/>
          </a:p>
        </p:txBody>
      </p:sp>
      <p:pic>
        <p:nvPicPr>
          <p:cNvPr id="3" name="图片 2"/>
          <p:cNvPicPr>
            <a:picLocks noChangeAspect="1"/>
          </p:cNvPicPr>
          <p:nvPr/>
        </p:nvPicPr>
        <p:blipFill>
          <a:blip r:embed="rId1">
            <a:lum bright="-20000" contrast="40000"/>
          </a:blip>
          <a:stretch>
            <a:fillRect/>
          </a:stretch>
        </p:blipFill>
        <p:spPr>
          <a:xfrm>
            <a:off x="639488" y="2057400"/>
            <a:ext cx="7941224" cy="3124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0081" y="202406"/>
            <a:ext cx="8383837" cy="6453188"/>
          </a:xfrm>
          <a:prstGeom prst="rect">
            <a:avLst/>
          </a:prstGeom>
        </p:spPr>
      </p:pic>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67543" y="980728"/>
            <a:ext cx="8004043" cy="2304256"/>
          </a:xfrm>
          <a:prstGeom prst="rect">
            <a:avLst/>
          </a:prstGeom>
        </p:spPr>
      </p:pic>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1371178"/>
          </a:xfrm>
        </p:spPr>
        <p:txBody>
          <a:bodyPr/>
          <a:lstStyle/>
          <a:p>
            <a:r>
              <a:rPr lang="en-GB" altLang="zh-CN" sz="4400" dirty="0"/>
              <a:t>Winkler method for calculating dissolved oxygen</a:t>
            </a:r>
            <a:endParaRPr lang="zh-CN" altLang="en-US" sz="4400" dirty="0"/>
          </a:p>
        </p:txBody>
      </p:sp>
      <p:sp>
        <p:nvSpPr>
          <p:cNvPr id="3" name="内容占位符 2"/>
          <p:cNvSpPr>
            <a:spLocks noGrp="1"/>
          </p:cNvSpPr>
          <p:nvPr>
            <p:ph idx="1"/>
          </p:nvPr>
        </p:nvSpPr>
        <p:spPr/>
        <p:txBody>
          <a:bodyPr/>
          <a:lstStyle/>
          <a:p>
            <a:r>
              <a:rPr lang="en-US" altLang="zh-CN" dirty="0"/>
              <a:t>The </a:t>
            </a:r>
            <a:r>
              <a:rPr lang="en-US" altLang="zh-CN" b="1" dirty="0">
                <a:solidFill>
                  <a:srgbClr val="FF0000"/>
                </a:solidFill>
              </a:rPr>
              <a:t>dissolved oxygen (DO) </a:t>
            </a:r>
            <a:r>
              <a:rPr lang="en-US" altLang="zh-CN" dirty="0"/>
              <a:t>content of water is one of the most important indicators of its quality, as oxygen is essential to the survival of aquatic life.</a:t>
            </a:r>
            <a:endParaRPr lang="en-US" altLang="zh-CN" dirty="0"/>
          </a:p>
          <a:p>
            <a:r>
              <a:rPr lang="en-US" altLang="zh-CN" dirty="0"/>
              <a:t>As the level of pollution in water increases, the dissolved oxygen content generally decreases, as the oxygen is used by bacteria in decomposition reactions. </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4469594"/>
            <a:ext cx="8229600" cy="1671464"/>
          </a:xfrm>
        </p:spPr>
        <p:txBody>
          <a:bodyPr/>
          <a:lstStyle/>
          <a:p>
            <a:r>
              <a:rPr lang="en-US" altLang="zh-CN" sz="2000" dirty="0"/>
              <a:t>A canal in England covered in a bloom of duckweed. </a:t>
            </a:r>
            <a:endParaRPr lang="en-US" altLang="zh-CN" sz="2000" dirty="0"/>
          </a:p>
          <a:p>
            <a:r>
              <a:rPr lang="en-US" altLang="zh-CN" sz="2000" dirty="0"/>
              <a:t>This is an aquatic weed that thrives in </a:t>
            </a:r>
            <a:r>
              <a:rPr lang="en-GB" altLang="zh-CN" sz="2000" dirty="0"/>
              <a:t>water that contains pollutants </a:t>
            </a:r>
            <a:r>
              <a:rPr lang="en-US" altLang="zh-CN" sz="2000" dirty="0"/>
              <a:t>such as phosphates. </a:t>
            </a:r>
            <a:endParaRPr lang="en-US" altLang="zh-CN" sz="2000" dirty="0"/>
          </a:p>
          <a:p>
            <a:r>
              <a:rPr lang="en-US" altLang="zh-CN" sz="2000" dirty="0"/>
              <a:t>This is </a:t>
            </a:r>
            <a:r>
              <a:rPr lang="en-GB" altLang="zh-CN" sz="2000" dirty="0"/>
              <a:t>known as eutrophication. </a:t>
            </a:r>
            <a:endParaRPr lang="en-GB" altLang="zh-CN" sz="2000" dirty="0"/>
          </a:p>
          <a:p>
            <a:r>
              <a:rPr lang="en-GB" altLang="zh-CN" sz="2000" dirty="0"/>
              <a:t>The bloom blocks out sunlight </a:t>
            </a:r>
            <a:r>
              <a:rPr lang="en-US" altLang="zh-CN" sz="2000" dirty="0"/>
              <a:t>to deeper layers of the water ecosystem, and so lowers the </a:t>
            </a:r>
            <a:r>
              <a:rPr lang="en-GB" altLang="zh-CN" sz="2000" dirty="0"/>
              <a:t>level of dissolved oxygen.</a:t>
            </a:r>
            <a:endParaRPr lang="zh-CN" altLang="en-US" sz="2000" dirty="0"/>
          </a:p>
        </p:txBody>
      </p:sp>
      <p:pic>
        <p:nvPicPr>
          <p:cNvPr id="4" name="图片 3"/>
          <p:cNvPicPr>
            <a:picLocks noChangeAspect="1"/>
          </p:cNvPicPr>
          <p:nvPr/>
        </p:nvPicPr>
        <p:blipFill>
          <a:blip r:embed="rId1"/>
          <a:stretch>
            <a:fillRect/>
          </a:stretch>
        </p:blipFill>
        <p:spPr>
          <a:xfrm>
            <a:off x="1259632" y="188640"/>
            <a:ext cx="6148147" cy="4280954"/>
          </a:xfrm>
          <a:prstGeom prst="rect">
            <a:avLst/>
          </a:prstGeom>
        </p:spPr>
      </p:pic>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980728"/>
            <a:ext cx="8229600" cy="4536504"/>
          </a:xfrm>
        </p:spPr>
        <p:txBody>
          <a:bodyPr/>
          <a:lstStyle/>
          <a:p>
            <a:r>
              <a:rPr lang="en-US" altLang="zh-CN" dirty="0"/>
              <a:t>The </a:t>
            </a:r>
            <a:r>
              <a:rPr lang="en-US" altLang="zh-CN" b="1" dirty="0">
                <a:solidFill>
                  <a:srgbClr val="FF0000"/>
                </a:solidFill>
              </a:rPr>
              <a:t>biological oxygen demand (BOD) </a:t>
            </a:r>
            <a:r>
              <a:rPr lang="en-US" altLang="zh-CN" dirty="0"/>
              <a:t>is therefore used as a means of measuring the degree of pollution. </a:t>
            </a:r>
            <a:endParaRPr lang="en-US" altLang="zh-CN" dirty="0"/>
          </a:p>
          <a:p>
            <a:r>
              <a:rPr lang="en-US" altLang="zh-CN" b="1" dirty="0">
                <a:solidFill>
                  <a:srgbClr val="FF0000"/>
                </a:solidFill>
              </a:rPr>
              <a:t>BOD</a:t>
            </a:r>
            <a:r>
              <a:rPr lang="en-US" altLang="zh-CN" dirty="0"/>
              <a:t> is defined as the amount of oxygen used to decompose the organic matter in a sample of water over a specified time period (usually five days) at a specified temperature. </a:t>
            </a:r>
            <a:endParaRPr lang="en-US" altLang="zh-CN" dirty="0"/>
          </a:p>
          <a:p>
            <a:r>
              <a:rPr lang="en-US" altLang="zh-CN" dirty="0"/>
              <a:t>A high BOD indicates a greater quantity of degradable organic waste in the water, which means a lower level of </a:t>
            </a:r>
            <a:r>
              <a:rPr lang="en-GB" altLang="zh-CN" dirty="0"/>
              <a:t>dissolved oxygen.</a:t>
            </a:r>
            <a:endParaRPr lang="zh-CN" altLang="en-US" dirty="0"/>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29600" cy="3456384"/>
          </a:xfrm>
        </p:spPr>
        <p:txBody>
          <a:bodyPr/>
          <a:lstStyle/>
          <a:p>
            <a:r>
              <a:rPr lang="en-US" altLang="zh-CN" dirty="0"/>
              <a:t>Redox titrations can be used to measure the dissolved oxygen in water, and from this calculate the BOD in a process known as the </a:t>
            </a:r>
            <a:r>
              <a:rPr lang="en-US" altLang="zh-CN" b="1" dirty="0">
                <a:solidFill>
                  <a:srgbClr val="FF0000"/>
                </a:solidFill>
              </a:rPr>
              <a:t>Winkler method</a:t>
            </a:r>
            <a:r>
              <a:rPr lang="en-US" altLang="zh-CN" dirty="0"/>
              <a:t>. </a:t>
            </a:r>
            <a:endParaRPr lang="en-US" altLang="zh-CN" dirty="0"/>
          </a:p>
          <a:p>
            <a:r>
              <a:rPr lang="en-US" altLang="zh-CN" dirty="0"/>
              <a:t>The principle is based on a sequence of redox reactions as follows.</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20688"/>
            <a:ext cx="9252520" cy="5760640"/>
          </a:xfrm>
        </p:spPr>
        <p:txBody>
          <a:bodyPr/>
          <a:lstStyle/>
          <a:p>
            <a:r>
              <a:rPr lang="en-US" altLang="zh-CN" dirty="0"/>
              <a:t>The dissolved oxygen, O</a:t>
            </a:r>
            <a:r>
              <a:rPr lang="en-US" altLang="zh-CN" baseline="-25000" dirty="0"/>
              <a:t>2</a:t>
            </a:r>
            <a:r>
              <a:rPr lang="en-US" altLang="zh-CN" dirty="0"/>
              <a:t> (g), in the water is ‘ fixed’ by the addition of a manganese(II) salt such as MnSO4. Reaction of this salt with O2 in basic solution causes oxidation of Mn(II) to higher oxidation states, such as Mn(IV):</a:t>
            </a:r>
            <a:endParaRPr lang="en-US" altLang="zh-CN" dirty="0"/>
          </a:p>
          <a:p>
            <a:pPr lvl="1"/>
            <a:r>
              <a:rPr lang="pt-BR" altLang="zh-CN" dirty="0">
                <a:latin typeface="Times New Roman" panose="02020603050405020304" pitchFamily="18" charset="0"/>
                <a:cs typeface="Times New Roman" panose="02020603050405020304" pitchFamily="18" charset="0"/>
              </a:rPr>
              <a:t>2 Mn</a:t>
            </a:r>
            <a:r>
              <a:rPr lang="pt-BR" altLang="zh-CN" baseline="30000" dirty="0">
                <a:latin typeface="Times New Roman" panose="02020603050405020304" pitchFamily="18" charset="0"/>
                <a:cs typeface="Times New Roman" panose="02020603050405020304" pitchFamily="18" charset="0"/>
              </a:rPr>
              <a:t>2+ </a:t>
            </a:r>
            <a:r>
              <a:rPr lang="pt-BR" altLang="zh-CN" dirty="0">
                <a:latin typeface="Times New Roman" panose="02020603050405020304" pitchFamily="18" charset="0"/>
                <a:cs typeface="Times New Roman" panose="02020603050405020304" pitchFamily="18" charset="0"/>
              </a:rPr>
              <a:t>(aq) + O</a:t>
            </a:r>
            <a:r>
              <a:rPr lang="pt-BR"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 (g) + 4 OH</a:t>
            </a:r>
            <a:r>
              <a:rPr lang="pt-BR"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 (aq) </a:t>
            </a:r>
            <a:r>
              <a:rPr lang="zh-CN" altLang="en-US"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 2 MnO</a:t>
            </a:r>
            <a:r>
              <a:rPr lang="pt-BR"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 (s) + 2 H</a:t>
            </a:r>
            <a:r>
              <a:rPr lang="pt-BR"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O (l)</a:t>
            </a:r>
            <a:endParaRPr lang="en-US" altLang="zh-CN" dirty="0">
              <a:latin typeface="Times New Roman" panose="02020603050405020304" pitchFamily="18" charset="0"/>
              <a:cs typeface="Times New Roman" panose="02020603050405020304" pitchFamily="18" charset="0"/>
            </a:endParaRPr>
          </a:p>
          <a:p>
            <a:r>
              <a:rPr lang="en-US" altLang="zh-CN" dirty="0"/>
              <a:t>Acidified iodide ions, I</a:t>
            </a:r>
            <a:r>
              <a:rPr lang="en-US" altLang="zh-CN" baseline="30000" dirty="0"/>
              <a:t>–</a:t>
            </a:r>
            <a:r>
              <a:rPr lang="en-US" altLang="zh-CN" dirty="0"/>
              <a:t>, are added to the solution, and are oxidized by the Mn(IV) </a:t>
            </a:r>
            <a:r>
              <a:rPr lang="en-GB" altLang="zh-CN" dirty="0"/>
              <a:t>to I</a:t>
            </a:r>
            <a:r>
              <a:rPr lang="en-GB" altLang="zh-CN" baseline="-25000" dirty="0"/>
              <a:t>2</a:t>
            </a:r>
            <a:r>
              <a:rPr lang="en-GB" altLang="zh-CN" dirty="0"/>
              <a:t>:</a:t>
            </a:r>
            <a:endParaRPr lang="en-GB" altLang="zh-CN" dirty="0"/>
          </a:p>
          <a:p>
            <a:pPr lvl="1"/>
            <a:r>
              <a:rPr lang="pt-BR" altLang="zh-CN" dirty="0">
                <a:latin typeface="Times New Roman" panose="02020603050405020304" pitchFamily="18" charset="0"/>
                <a:cs typeface="Times New Roman" panose="02020603050405020304" pitchFamily="18" charset="0"/>
              </a:rPr>
              <a:t>MnO</a:t>
            </a:r>
            <a:r>
              <a:rPr lang="pt-BR"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 (s) + 2 I</a:t>
            </a:r>
            <a:r>
              <a:rPr lang="pt-BR"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 (aq) + 4 H</a:t>
            </a:r>
            <a:r>
              <a:rPr lang="pt-BR"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 (aq) </a:t>
            </a:r>
            <a:r>
              <a:rPr lang="zh-CN" altLang="en-US"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 Mn</a:t>
            </a:r>
            <a:r>
              <a:rPr lang="pt-BR" altLang="zh-CN" baseline="30000" dirty="0">
                <a:latin typeface="Times New Roman" panose="02020603050405020304" pitchFamily="18" charset="0"/>
                <a:cs typeface="Times New Roman" panose="02020603050405020304" pitchFamily="18" charset="0"/>
              </a:rPr>
              <a:t>2+ </a:t>
            </a:r>
            <a:r>
              <a:rPr lang="pt-BR" altLang="zh-CN" dirty="0">
                <a:latin typeface="Times New Roman" panose="02020603050405020304" pitchFamily="18" charset="0"/>
                <a:cs typeface="Times New Roman" panose="02020603050405020304" pitchFamily="18" charset="0"/>
              </a:rPr>
              <a:t>(aq) + I</a:t>
            </a:r>
            <a:r>
              <a:rPr lang="pt-BR"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 (aq) + 2 H</a:t>
            </a:r>
            <a:r>
              <a:rPr lang="pt-BR"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O (l)</a:t>
            </a:r>
            <a:endParaRPr lang="pt-BR" altLang="zh-CN" dirty="0">
              <a:latin typeface="Times New Roman" panose="02020603050405020304" pitchFamily="18" charset="0"/>
              <a:cs typeface="Times New Roman" panose="02020603050405020304" pitchFamily="18" charset="0"/>
            </a:endParaRPr>
          </a:p>
          <a:p>
            <a:r>
              <a:rPr lang="en-US" altLang="zh-CN" dirty="0"/>
              <a:t>The iodine produced is then titrated with sodium thiosulfate, as described earlier:</a:t>
            </a:r>
            <a:endParaRPr lang="en-US" altLang="zh-CN" dirty="0"/>
          </a:p>
          <a:p>
            <a:pPr lvl="1"/>
            <a:r>
              <a:rPr lang="en-GB" altLang="zh-CN" dirty="0">
                <a:latin typeface="Times New Roman" panose="02020603050405020304" pitchFamily="18" charset="0"/>
                <a:cs typeface="Times New Roman" panose="02020603050405020304" pitchFamily="18" charset="0"/>
              </a:rPr>
              <a:t>2 S</a:t>
            </a:r>
            <a:r>
              <a:rPr lang="en-GB" altLang="zh-CN" baseline="-25000" dirty="0">
                <a:latin typeface="Times New Roman" panose="02020603050405020304" pitchFamily="18" charset="0"/>
                <a:cs typeface="Times New Roman" panose="02020603050405020304" pitchFamily="18" charset="0"/>
              </a:rPr>
              <a:t>2</a:t>
            </a:r>
            <a:r>
              <a:rPr lang="en-GB" altLang="zh-CN" dirty="0">
                <a:latin typeface="Times New Roman" panose="02020603050405020304" pitchFamily="18" charset="0"/>
                <a:cs typeface="Times New Roman" panose="02020603050405020304" pitchFamily="18" charset="0"/>
              </a:rPr>
              <a:t>O</a:t>
            </a:r>
            <a:r>
              <a:rPr lang="en-GB" altLang="zh-CN" baseline="-25000" dirty="0">
                <a:latin typeface="Times New Roman" panose="02020603050405020304" pitchFamily="18" charset="0"/>
                <a:cs typeface="Times New Roman" panose="02020603050405020304" pitchFamily="18" charset="0"/>
              </a:rPr>
              <a:t>3</a:t>
            </a:r>
            <a:r>
              <a:rPr lang="pt-BR" altLang="zh-CN" baseline="30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 (aq) + I</a:t>
            </a:r>
            <a:r>
              <a:rPr lang="pt-BR" altLang="zh-CN" baseline="-25000" dirty="0">
                <a:latin typeface="Times New Roman" panose="02020603050405020304" pitchFamily="18" charset="0"/>
                <a:cs typeface="Times New Roman" panose="02020603050405020304" pitchFamily="18" charset="0"/>
              </a:rPr>
              <a:t>2</a:t>
            </a:r>
            <a:r>
              <a:rPr lang="pt-BR" altLang="zh-CN" dirty="0">
                <a:latin typeface="Times New Roman" panose="02020603050405020304" pitchFamily="18" charset="0"/>
                <a:cs typeface="Times New Roman" panose="02020603050405020304" pitchFamily="18" charset="0"/>
              </a:rPr>
              <a:t> (aq) </a:t>
            </a:r>
            <a:r>
              <a:rPr lang="zh-CN" altLang="en-US"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 2 I</a:t>
            </a:r>
            <a:r>
              <a:rPr lang="pt-BR" altLang="zh-CN" baseline="30000" dirty="0">
                <a:latin typeface="Times New Roman" panose="02020603050405020304" pitchFamily="18" charset="0"/>
                <a:cs typeface="Times New Roman" panose="02020603050405020304" pitchFamily="18" charset="0"/>
              </a:rPr>
              <a:t>–</a:t>
            </a:r>
            <a:r>
              <a:rPr lang="pt-BR" altLang="zh-CN" dirty="0">
                <a:latin typeface="Times New Roman" panose="02020603050405020304" pitchFamily="18" charset="0"/>
                <a:cs typeface="Times New Roman" panose="02020603050405020304" pitchFamily="18" charset="0"/>
              </a:rPr>
              <a:t> (aq) + S</a:t>
            </a:r>
            <a:r>
              <a:rPr lang="pt-BR" altLang="zh-CN" baseline="-25000" dirty="0">
                <a:latin typeface="Times New Roman" panose="02020603050405020304" pitchFamily="18" charset="0"/>
                <a:cs typeface="Times New Roman" panose="02020603050405020304" pitchFamily="18" charset="0"/>
              </a:rPr>
              <a:t>4</a:t>
            </a:r>
            <a:r>
              <a:rPr lang="pt-BR" altLang="zh-CN" dirty="0">
                <a:latin typeface="Times New Roman" panose="02020603050405020304" pitchFamily="18" charset="0"/>
                <a:cs typeface="Times New Roman" panose="02020603050405020304" pitchFamily="18" charset="0"/>
              </a:rPr>
              <a:t>O</a:t>
            </a:r>
            <a:r>
              <a:rPr lang="pt-BR" altLang="zh-CN" baseline="-25000" dirty="0">
                <a:latin typeface="Times New Roman" panose="02020603050405020304" pitchFamily="18" charset="0"/>
                <a:cs typeface="Times New Roman" panose="02020603050405020304" pitchFamily="18" charset="0"/>
              </a:rPr>
              <a:t>6</a:t>
            </a:r>
            <a:r>
              <a:rPr lang="en-GB" altLang="zh-CN" baseline="30000" dirty="0">
                <a:latin typeface="Times New Roman" panose="02020603050405020304" pitchFamily="18" charset="0"/>
                <a:cs typeface="Times New Roman" panose="02020603050405020304" pitchFamily="18" charset="0"/>
              </a:rPr>
              <a:t>2– </a:t>
            </a:r>
            <a:r>
              <a:rPr lang="en-GB" altLang="zh-CN" dirty="0">
                <a:latin typeface="Times New Roman" panose="02020603050405020304" pitchFamily="18" charset="0"/>
                <a:cs typeface="Times New Roman" panose="02020603050405020304" pitchFamily="18" charset="0"/>
              </a:rPr>
              <a:t>(aq)</a:t>
            </a:r>
            <a:endParaRPr lang="en-GB" altLang="zh-CN" dirty="0">
              <a:latin typeface="Times New Roman" panose="02020603050405020304" pitchFamily="18" charset="0"/>
              <a:cs typeface="Times New Roman" panose="02020603050405020304" pitchFamily="18" charset="0"/>
            </a:endParaRPr>
          </a:p>
          <a:p>
            <a:r>
              <a:rPr lang="en-US" altLang="zh-CN" dirty="0"/>
              <a:t>So we can see that in the overall sequence, for every 1 mole of O</a:t>
            </a:r>
            <a:r>
              <a:rPr lang="en-US" altLang="zh-CN" baseline="-25000" dirty="0"/>
              <a:t>2</a:t>
            </a:r>
            <a:r>
              <a:rPr lang="en-US" altLang="zh-CN" dirty="0"/>
              <a:t> in the water, 4 mol of </a:t>
            </a:r>
            <a:r>
              <a:rPr lang="en-GB" altLang="zh-CN" dirty="0"/>
              <a:t>S</a:t>
            </a:r>
            <a:r>
              <a:rPr lang="en-GB" altLang="zh-CN" baseline="-25000" dirty="0"/>
              <a:t>2</a:t>
            </a:r>
            <a:r>
              <a:rPr lang="en-GB" altLang="zh-CN" dirty="0"/>
              <a:t>O</a:t>
            </a:r>
            <a:r>
              <a:rPr lang="en-GB" altLang="zh-CN" baseline="-25000" dirty="0"/>
              <a:t>3</a:t>
            </a:r>
            <a:r>
              <a:rPr lang="en-GB" altLang="zh-CN" baseline="30000" dirty="0"/>
              <a:t>2–</a:t>
            </a:r>
            <a:r>
              <a:rPr lang="en-GB" altLang="zh-CN" dirty="0"/>
              <a:t> are used.</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51520" y="1268760"/>
            <a:ext cx="8650059" cy="2130135"/>
          </a:xfrm>
          <a:prstGeom prst="rect">
            <a:avLst/>
          </a:prstGeom>
        </p:spPr>
      </p:pic>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79512" y="980728"/>
            <a:ext cx="8746399" cy="3384376"/>
          </a:xfrm>
          <a:prstGeom prst="rect">
            <a:avLst/>
          </a:prstGeom>
        </p:spPr>
      </p:pic>
      <p:sp>
        <p:nvSpPr>
          <p:cNvPr id="3" name="文本框 2"/>
          <p:cNvSpPr txBox="1"/>
          <p:nvPr/>
        </p:nvSpPr>
        <p:spPr>
          <a:xfrm>
            <a:off x="3058795" y="3996690"/>
            <a:ext cx="739140" cy="368300"/>
          </a:xfrm>
          <a:prstGeom prst="rect">
            <a:avLst/>
          </a:prstGeom>
          <a:solidFill>
            <a:srgbClr val="FFFFDB"/>
          </a:solidFill>
        </p:spPr>
        <p:txBody>
          <a:bodyPr wrap="square" rtlCol="0">
            <a:spAutoFit/>
          </a:bodyPr>
          <a:lstStyle/>
          <a:p>
            <a:r>
              <a:rPr lang="en-AU" altLang="zh-CN" sz="1800" b="0">
                <a:solidFill>
                  <a:schemeClr val="tx1"/>
                </a:solidFill>
                <a:latin typeface="+mj-lt"/>
                <a:cs typeface="+mj-lt"/>
              </a:rPr>
              <a:t>3.125</a:t>
            </a:r>
            <a:endParaRPr lang="en-AU" altLang="zh-CN" sz="1800" b="0">
              <a:solidFill>
                <a:schemeClr val="tx1"/>
              </a:solidFill>
              <a:latin typeface="+mj-lt"/>
              <a:cs typeface="+mj-lt"/>
            </a:endParaRP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79512" y="980728"/>
            <a:ext cx="8786285" cy="3844104"/>
          </a:xfrm>
          <a:prstGeom prst="rect">
            <a:avLst/>
          </a:prstGeom>
        </p:spPr>
      </p:pic>
      <p:sp>
        <p:nvSpPr>
          <p:cNvPr id="3" name="文本框 2"/>
          <p:cNvSpPr txBox="1"/>
          <p:nvPr/>
        </p:nvSpPr>
        <p:spPr>
          <a:xfrm>
            <a:off x="1648460" y="1483360"/>
            <a:ext cx="739140" cy="368300"/>
          </a:xfrm>
          <a:prstGeom prst="rect">
            <a:avLst/>
          </a:prstGeom>
          <a:solidFill>
            <a:srgbClr val="FFFFDB"/>
          </a:solidFill>
        </p:spPr>
        <p:txBody>
          <a:bodyPr wrap="square" rtlCol="0">
            <a:spAutoFit/>
          </a:bodyPr>
          <a:lstStyle/>
          <a:p>
            <a:r>
              <a:rPr lang="en-AU" altLang="zh-CN" sz="1800" b="0">
                <a:solidFill>
                  <a:schemeClr val="tx1"/>
                </a:solidFill>
                <a:latin typeface="+mj-lt"/>
                <a:cs typeface="+mj-lt"/>
              </a:rPr>
              <a:t>3.125</a:t>
            </a:r>
            <a:endParaRPr lang="en-AU" altLang="zh-CN" sz="1800" b="0">
              <a:solidFill>
                <a:schemeClr val="tx1"/>
              </a:solidFill>
              <a:latin typeface="+mj-lt"/>
              <a:cs typeface="+mj-lt"/>
            </a:endParaRPr>
          </a:p>
        </p:txBody>
      </p:sp>
      <p:sp>
        <p:nvSpPr>
          <p:cNvPr id="4" name="文本框 3"/>
          <p:cNvSpPr txBox="1"/>
          <p:nvPr/>
        </p:nvSpPr>
        <p:spPr>
          <a:xfrm>
            <a:off x="1866265" y="2483485"/>
            <a:ext cx="739140" cy="368300"/>
          </a:xfrm>
          <a:prstGeom prst="rect">
            <a:avLst/>
          </a:prstGeom>
          <a:solidFill>
            <a:srgbClr val="FFFFDB"/>
          </a:solidFill>
        </p:spPr>
        <p:txBody>
          <a:bodyPr wrap="square" rtlCol="0">
            <a:spAutoFit/>
          </a:bodyPr>
          <a:lstStyle/>
          <a:p>
            <a:r>
              <a:rPr lang="en-AU" altLang="zh-CN" sz="1800" b="0">
                <a:solidFill>
                  <a:schemeClr val="tx1"/>
                </a:solidFill>
                <a:latin typeface="+mj-lt"/>
                <a:cs typeface="+mj-lt"/>
              </a:rPr>
              <a:t>3.125</a:t>
            </a:r>
            <a:endParaRPr lang="en-AU" altLang="zh-CN" sz="1800" b="0">
              <a:solidFill>
                <a:schemeClr val="tx1"/>
              </a:solidFill>
              <a:latin typeface="+mj-lt"/>
              <a:cs typeface="+mj-lt"/>
            </a:endParaRPr>
          </a:p>
        </p:txBody>
      </p:sp>
      <p:sp>
        <p:nvSpPr>
          <p:cNvPr id="5" name="文本框 4"/>
          <p:cNvSpPr txBox="1"/>
          <p:nvPr/>
        </p:nvSpPr>
        <p:spPr>
          <a:xfrm>
            <a:off x="3969385" y="2483485"/>
            <a:ext cx="739140" cy="368300"/>
          </a:xfrm>
          <a:prstGeom prst="rect">
            <a:avLst/>
          </a:prstGeom>
          <a:solidFill>
            <a:srgbClr val="FFFFDB"/>
          </a:solidFill>
        </p:spPr>
        <p:txBody>
          <a:bodyPr wrap="square" rtlCol="0">
            <a:spAutoFit/>
          </a:bodyPr>
          <a:lstStyle/>
          <a:p>
            <a:r>
              <a:rPr lang="en-AU" altLang="zh-CN" sz="1800" b="0">
                <a:solidFill>
                  <a:schemeClr val="tx1"/>
                </a:solidFill>
                <a:latin typeface="+mj-lt"/>
                <a:cs typeface="+mj-lt"/>
              </a:rPr>
              <a:t>1.562</a:t>
            </a:r>
            <a:endParaRPr lang="en-AU" altLang="zh-CN" sz="1800" b="0">
              <a:solidFill>
                <a:schemeClr val="tx1"/>
              </a:solidFill>
              <a:latin typeface="+mj-lt"/>
              <a:cs typeface="+mj-lt"/>
            </a:endParaRPr>
          </a:p>
        </p:txBody>
      </p:sp>
      <p:sp>
        <p:nvSpPr>
          <p:cNvPr id="6" name="文本框 5"/>
          <p:cNvSpPr txBox="1"/>
          <p:nvPr/>
        </p:nvSpPr>
        <p:spPr>
          <a:xfrm>
            <a:off x="2387600" y="3921760"/>
            <a:ext cx="810895" cy="368300"/>
          </a:xfrm>
          <a:prstGeom prst="rect">
            <a:avLst/>
          </a:prstGeom>
          <a:solidFill>
            <a:srgbClr val="FFFFDB"/>
          </a:solidFill>
        </p:spPr>
        <p:txBody>
          <a:bodyPr wrap="square" rtlCol="0">
            <a:spAutoFit/>
          </a:bodyPr>
          <a:lstStyle/>
          <a:p>
            <a:r>
              <a:rPr lang="en-AU" altLang="zh-CN" sz="1800" b="0">
                <a:solidFill>
                  <a:schemeClr val="tx1"/>
                </a:solidFill>
                <a:latin typeface="+mj-lt"/>
                <a:cs typeface="+mj-lt"/>
              </a:rPr>
              <a:t>1.562</a:t>
            </a:r>
            <a:endParaRPr lang="en-AU" altLang="zh-CN" sz="1800" b="0">
              <a:solidFill>
                <a:schemeClr val="tx1"/>
              </a:solidFill>
              <a:latin typeface="+mj-lt"/>
              <a:cs typeface="+mj-lt"/>
            </a:endParaRPr>
          </a:p>
        </p:txBody>
      </p:sp>
      <p:sp>
        <p:nvSpPr>
          <p:cNvPr id="7" name="文本框 6"/>
          <p:cNvSpPr txBox="1"/>
          <p:nvPr/>
        </p:nvSpPr>
        <p:spPr>
          <a:xfrm>
            <a:off x="6156960" y="3921760"/>
            <a:ext cx="711200" cy="368300"/>
          </a:xfrm>
          <a:prstGeom prst="rect">
            <a:avLst/>
          </a:prstGeom>
          <a:solidFill>
            <a:srgbClr val="FFFFDB"/>
          </a:solidFill>
        </p:spPr>
        <p:txBody>
          <a:bodyPr wrap="square" rtlCol="0">
            <a:spAutoFit/>
          </a:bodyPr>
          <a:lstStyle/>
          <a:p>
            <a:r>
              <a:rPr lang="en-AU" altLang="zh-CN" sz="1800" b="0">
                <a:solidFill>
                  <a:schemeClr val="tx1"/>
                </a:solidFill>
                <a:latin typeface="+mj-lt"/>
                <a:cs typeface="+mj-lt"/>
              </a:rPr>
              <a:t>5.000</a:t>
            </a:r>
            <a:endParaRPr lang="en-AU" altLang="zh-CN" sz="1800" b="0">
              <a:solidFill>
                <a:schemeClr val="tx1"/>
              </a:solidFill>
              <a:latin typeface="+mj-lt"/>
              <a:cs typeface="+mj-lt"/>
            </a:endParaRPr>
          </a:p>
        </p:txBody>
      </p:sp>
      <p:sp>
        <p:nvSpPr>
          <p:cNvPr id="8" name="文本框 7"/>
          <p:cNvSpPr txBox="1"/>
          <p:nvPr/>
        </p:nvSpPr>
        <p:spPr>
          <a:xfrm>
            <a:off x="2533650" y="4456430"/>
            <a:ext cx="829310" cy="368300"/>
          </a:xfrm>
          <a:prstGeom prst="rect">
            <a:avLst/>
          </a:prstGeom>
          <a:solidFill>
            <a:srgbClr val="FFFFDB"/>
          </a:solidFill>
        </p:spPr>
        <p:txBody>
          <a:bodyPr wrap="square" rtlCol="0">
            <a:spAutoFit/>
          </a:bodyPr>
          <a:lstStyle/>
          <a:p>
            <a:r>
              <a:rPr lang="en-AU" altLang="zh-CN" sz="1800" b="0">
                <a:solidFill>
                  <a:schemeClr val="tx1"/>
                </a:solidFill>
                <a:latin typeface="+mj-lt"/>
                <a:cs typeface="+mj-lt"/>
              </a:rPr>
              <a:t>0.0100</a:t>
            </a:r>
            <a:endParaRPr lang="en-AU" altLang="zh-CN" sz="1800" b="0">
              <a:solidFill>
                <a:schemeClr val="tx1"/>
              </a:solidFill>
              <a:latin typeface="+mj-lt"/>
              <a:cs typeface="+mj-lt"/>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Combined calculations</a:t>
            </a:r>
            <a:endParaRPr lang="zh-CN" altLang="en-US" dirty="0"/>
          </a:p>
        </p:txBody>
      </p:sp>
      <p:pic>
        <p:nvPicPr>
          <p:cNvPr id="3" name="图片 2"/>
          <p:cNvPicPr>
            <a:picLocks noChangeAspect="1"/>
          </p:cNvPicPr>
          <p:nvPr/>
        </p:nvPicPr>
        <p:blipFill>
          <a:blip r:embed="rId1">
            <a:lum bright="-20000" contrast="40000"/>
          </a:blip>
          <a:stretch>
            <a:fillRect/>
          </a:stretch>
        </p:blipFill>
        <p:spPr>
          <a:xfrm>
            <a:off x="260638" y="2057400"/>
            <a:ext cx="8698923" cy="3657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4800" y="838200"/>
            <a:ext cx="8235950" cy="4324350"/>
          </a:xfrm>
          <a:prstGeom prst="rect">
            <a:avLst/>
          </a:prstGeom>
        </p:spPr>
      </p:pic>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1925" y="304800"/>
            <a:ext cx="8820150" cy="4768850"/>
          </a:xfrm>
          <a:prstGeom prst="rect">
            <a:avLst/>
          </a:prstGeom>
        </p:spPr>
      </p:pic>
      <p:pic>
        <p:nvPicPr>
          <p:cNvPr id="3" name="图片 2"/>
          <p:cNvPicPr>
            <a:picLocks noChangeAspect="1"/>
          </p:cNvPicPr>
          <p:nvPr/>
        </p:nvPicPr>
        <p:blipFill>
          <a:blip r:embed="rId2"/>
          <a:stretch>
            <a:fillRect/>
          </a:stretch>
        </p:blipFill>
        <p:spPr>
          <a:xfrm>
            <a:off x="161925" y="5029200"/>
            <a:ext cx="8819515" cy="1708150"/>
          </a:xfrm>
          <a:prstGeom prst="rect">
            <a:avLst/>
          </a:prstGeom>
        </p:spPr>
      </p:pic>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6050" y="228600"/>
            <a:ext cx="8851900" cy="4737100"/>
          </a:xfrm>
          <a:prstGeom prst="rect">
            <a:avLst/>
          </a:prstGeom>
        </p:spPr>
      </p:pic>
      <p:pic>
        <p:nvPicPr>
          <p:cNvPr id="3" name="图片 2"/>
          <p:cNvPicPr>
            <a:picLocks noChangeAspect="1"/>
          </p:cNvPicPr>
          <p:nvPr/>
        </p:nvPicPr>
        <p:blipFill>
          <a:blip r:embed="rId2"/>
          <a:stretch>
            <a:fillRect/>
          </a:stretch>
        </p:blipFill>
        <p:spPr>
          <a:xfrm>
            <a:off x="174625" y="4953000"/>
            <a:ext cx="8794750" cy="1733550"/>
          </a:xfrm>
          <a:prstGeom prst="rect">
            <a:avLst/>
          </a:prstGeom>
        </p:spPr>
      </p:pic>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2250" y="933450"/>
            <a:ext cx="8699500" cy="4991100"/>
          </a:xfrm>
          <a:prstGeom prst="rect">
            <a:avLst/>
          </a:prstGeom>
        </p:spPr>
      </p:pic>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4625" y="657225"/>
            <a:ext cx="8794750" cy="554355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819150"/>
          </a:xfrm>
        </p:spPr>
        <p:txBody>
          <a:bodyPr/>
          <a:lstStyle/>
          <a:p>
            <a:r>
              <a:rPr lang="en-US" altLang="zh-CN" dirty="0" smtClean="0"/>
              <a:t>Empirical Formula</a:t>
            </a:r>
            <a:endParaRPr lang="zh-CN" altLang="en-US" dirty="0"/>
          </a:p>
        </p:txBody>
      </p:sp>
      <p:sp>
        <p:nvSpPr>
          <p:cNvPr id="3" name="内容占位符 2"/>
          <p:cNvSpPr>
            <a:spLocks noGrp="1"/>
          </p:cNvSpPr>
          <p:nvPr>
            <p:ph idx="1"/>
          </p:nvPr>
        </p:nvSpPr>
        <p:spPr>
          <a:xfrm>
            <a:off x="457200" y="1600201"/>
            <a:ext cx="8229600" cy="4724400"/>
          </a:xfrm>
        </p:spPr>
        <p:txBody>
          <a:bodyPr/>
          <a:lstStyle/>
          <a:p>
            <a:r>
              <a:rPr lang="en-US" altLang="zh-CN" b="1" dirty="0" smtClean="0">
                <a:solidFill>
                  <a:srgbClr val="FF0000"/>
                </a:solidFill>
              </a:rPr>
              <a:t>Empirical formula</a:t>
            </a:r>
            <a:r>
              <a:rPr lang="en-US" altLang="zh-CN" dirty="0" smtClean="0">
                <a:solidFill>
                  <a:srgbClr val="FF0000"/>
                </a:solidFill>
              </a:rPr>
              <a:t> </a:t>
            </a:r>
            <a:r>
              <a:rPr lang="en-US" altLang="zh-CN" dirty="0" smtClean="0"/>
              <a:t>is the formula that gives </a:t>
            </a:r>
            <a:r>
              <a:rPr lang="en-US" altLang="zh-CN" dirty="0"/>
              <a:t>the simplest </a:t>
            </a:r>
            <a:r>
              <a:rPr lang="en-US" altLang="zh-CN" dirty="0" smtClean="0"/>
              <a:t>whole number ratio </a:t>
            </a:r>
            <a:r>
              <a:rPr lang="en-US" altLang="zh-CN" dirty="0"/>
              <a:t>of the elements in a compound.</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lum bright="-20000" contrast="40000"/>
          </a:blip>
          <a:stretch>
            <a:fillRect/>
          </a:stretch>
        </p:blipFill>
        <p:spPr>
          <a:xfrm>
            <a:off x="304800" y="990600"/>
            <a:ext cx="8458200" cy="2572246"/>
          </a:xfrm>
          <a:prstGeom prst="rect">
            <a:avLst/>
          </a:prstGeom>
        </p:spPr>
      </p:pic>
      <p:pic>
        <p:nvPicPr>
          <p:cNvPr id="5" name="图片 4"/>
          <p:cNvPicPr>
            <a:picLocks noChangeAspect="1"/>
          </p:cNvPicPr>
          <p:nvPr/>
        </p:nvPicPr>
        <p:blipFill>
          <a:blip r:embed="rId2">
            <a:lum bright="-20000" contrast="40000"/>
          </a:blip>
          <a:stretch>
            <a:fillRect/>
          </a:stretch>
        </p:blipFill>
        <p:spPr>
          <a:xfrm>
            <a:off x="330199" y="3588246"/>
            <a:ext cx="8283333" cy="166955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850"/>
            <a:ext cx="8229600" cy="742950"/>
          </a:xfrm>
        </p:spPr>
        <p:txBody>
          <a:bodyPr/>
          <a:lstStyle/>
          <a:p>
            <a:r>
              <a:rPr lang="en-US" altLang="zh-CN" sz="4800" dirty="0" smtClean="0"/>
              <a:t>The empirical formula questions</a:t>
            </a:r>
            <a:endParaRPr lang="zh-CN" altLang="en-US" sz="4800" dirty="0"/>
          </a:p>
        </p:txBody>
      </p:sp>
      <p:sp>
        <p:nvSpPr>
          <p:cNvPr id="3" name="内容占位符 2"/>
          <p:cNvSpPr>
            <a:spLocks noGrp="1"/>
          </p:cNvSpPr>
          <p:nvPr>
            <p:ph idx="1"/>
          </p:nvPr>
        </p:nvSpPr>
        <p:spPr/>
        <p:txBody>
          <a:bodyPr/>
          <a:lstStyle/>
          <a:p>
            <a:r>
              <a:rPr lang="en-US" altLang="zh-CN" dirty="0" smtClean="0"/>
              <a:t>Calculation processes:</a:t>
            </a:r>
            <a:endParaRPr lang="en-US" altLang="zh-CN" dirty="0" smtClean="0"/>
          </a:p>
          <a:p>
            <a:r>
              <a:rPr lang="en-US" altLang="zh-CN" dirty="0" smtClean="0">
                <a:solidFill>
                  <a:srgbClr val="0000FF"/>
                </a:solidFill>
              </a:rPr>
              <a:t>1. Convert </a:t>
            </a:r>
            <a:r>
              <a:rPr lang="en-US" altLang="zh-CN" dirty="0">
                <a:solidFill>
                  <a:srgbClr val="0000FF"/>
                </a:solidFill>
              </a:rPr>
              <a:t>the mass of each element to moles by dividing by its molar mass, M.</a:t>
            </a:r>
            <a:endParaRPr lang="en-US" altLang="zh-CN" dirty="0">
              <a:solidFill>
                <a:srgbClr val="0000FF"/>
              </a:solidFill>
            </a:endParaRPr>
          </a:p>
          <a:p>
            <a:r>
              <a:rPr lang="en-US" altLang="zh-CN" dirty="0" smtClean="0">
                <a:solidFill>
                  <a:srgbClr val="0000FF"/>
                </a:solidFill>
              </a:rPr>
              <a:t>2. Divide </a:t>
            </a:r>
            <a:r>
              <a:rPr lang="en-US" altLang="zh-CN" dirty="0">
                <a:solidFill>
                  <a:srgbClr val="0000FF"/>
                </a:solidFill>
              </a:rPr>
              <a:t>by the smallest number to give the ratio.</a:t>
            </a:r>
            <a:endParaRPr lang="en-US" altLang="zh-CN" dirty="0">
              <a:solidFill>
                <a:srgbClr val="0000FF"/>
              </a:solidFill>
            </a:endParaRPr>
          </a:p>
          <a:p>
            <a:r>
              <a:rPr lang="en-US" altLang="zh-CN" dirty="0" smtClean="0">
                <a:solidFill>
                  <a:srgbClr val="0000FF"/>
                </a:solidFill>
              </a:rPr>
              <a:t>3. Approximate </a:t>
            </a:r>
            <a:r>
              <a:rPr lang="en-US" altLang="zh-CN" dirty="0">
                <a:solidFill>
                  <a:srgbClr val="0000FF"/>
                </a:solidFill>
              </a:rPr>
              <a:t>to the nearest whole number (BE AWARE of this step).</a:t>
            </a:r>
            <a:endParaRPr lang="zh-CN" altLang="en-US" dirty="0">
              <a:solidFill>
                <a:srgbClr val="0000FF"/>
              </a:solidFill>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57200" y="901700"/>
            <a:ext cx="7912100" cy="1011018"/>
          </a:xfrm>
          <a:prstGeom prst="rect">
            <a:avLst/>
          </a:prstGeom>
        </p:spPr>
      </p:pic>
      <p:pic>
        <p:nvPicPr>
          <p:cNvPr id="3" name="图片 2"/>
          <p:cNvPicPr>
            <a:picLocks noChangeAspect="1"/>
          </p:cNvPicPr>
          <p:nvPr/>
        </p:nvPicPr>
        <p:blipFill>
          <a:blip r:embed="rId2">
            <a:lum bright="-20000" contrast="40000"/>
          </a:blip>
          <a:stretch>
            <a:fillRect/>
          </a:stretch>
        </p:blipFill>
        <p:spPr>
          <a:xfrm>
            <a:off x="444500" y="1968500"/>
            <a:ext cx="7924800" cy="517491"/>
          </a:xfrm>
          <a:prstGeom prst="rect">
            <a:avLst/>
          </a:prstGeom>
        </p:spPr>
      </p:pic>
      <p:pic>
        <p:nvPicPr>
          <p:cNvPr id="4" name="图片 3"/>
          <p:cNvPicPr>
            <a:picLocks noChangeAspect="1"/>
          </p:cNvPicPr>
          <p:nvPr/>
        </p:nvPicPr>
        <p:blipFill>
          <a:blip r:embed="rId3">
            <a:lum bright="-20000" contrast="40000"/>
          </a:blip>
          <a:stretch>
            <a:fillRect/>
          </a:stretch>
        </p:blipFill>
        <p:spPr>
          <a:xfrm>
            <a:off x="495311" y="2450375"/>
            <a:ext cx="7835381" cy="34170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lstStyle/>
          <a:p>
            <a:pPr eaLnBrk="1" hangingPunct="1"/>
            <a:r>
              <a:rPr lang="en-US" altLang="zh-CN" sz="4000" smtClean="0">
                <a:ea typeface="宋体" panose="02010600030101010101" pitchFamily="2" charset="-122"/>
              </a:rPr>
              <a:t>What is stoichiometry?</a:t>
            </a:r>
            <a:endParaRPr lang="en-US" altLang="zh-CN" sz="4000" smtClean="0">
              <a:ea typeface="宋体" panose="02010600030101010101" pitchFamily="2" charset="-122"/>
            </a:endParaRPr>
          </a:p>
        </p:txBody>
      </p:sp>
      <p:sp>
        <p:nvSpPr>
          <p:cNvPr id="39939" name="Rectangle 3"/>
          <p:cNvSpPr>
            <a:spLocks noGrp="1" noChangeArrowheads="1"/>
          </p:cNvSpPr>
          <p:nvPr>
            <p:ph idx="1"/>
          </p:nvPr>
        </p:nvSpPr>
        <p:spPr>
          <a:xfrm>
            <a:off x="838200" y="2362200"/>
            <a:ext cx="7693025" cy="1752600"/>
          </a:xfrm>
        </p:spPr>
        <p:txBody>
          <a:bodyPr>
            <a:normAutofit fontScale="77500" lnSpcReduction="20000"/>
          </a:bodyPr>
          <a:lstStyle/>
          <a:p>
            <a:pPr marL="274320" indent="-274320" eaLnBrk="1" fontAlgn="auto" hangingPunct="1">
              <a:spcAft>
                <a:spcPts val="0"/>
              </a:spcAft>
              <a:buClr>
                <a:schemeClr val="accent3"/>
              </a:buClr>
              <a:buFont typeface="Wingdings 2" panose="05020102010507070707"/>
              <a:buChar char=""/>
              <a:defRPr/>
            </a:pPr>
            <a:r>
              <a:rPr lang="en-US" sz="4800" dirty="0" smtClean="0"/>
              <a:t>Stoichiometry is the quantitative study of reactants and products in a chemical reaction.</a:t>
            </a:r>
            <a:endParaRPr lang="en-US" sz="48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 calcmode="lin" valueType="num">
                                      <p:cBhvr additive="base">
                                        <p:cTn id="7"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smtClean="0"/>
              <a:t>Determine the empirical formula of magnesium oxide.</a:t>
            </a:r>
            <a:endParaRPr lang="zh-CN" altLang="en-US" sz="3600" dirty="0"/>
          </a:p>
        </p:txBody>
      </p:sp>
      <p:pic>
        <p:nvPicPr>
          <p:cNvPr id="3074" name="Picture 2">
            <a:hlinkClick r:id="rId1" action="ppaction://hlinkfile"/>
          </p:cNvPr>
          <p:cNvPicPr>
            <a:picLocks noChangeAspect="1" noChangeArrowheads="1"/>
          </p:cNvPicPr>
          <p:nvPr/>
        </p:nvPicPr>
        <p:blipFill>
          <a:blip r:embed="rId2"/>
          <a:srcRect/>
          <a:stretch>
            <a:fillRect/>
          </a:stretch>
        </p:blipFill>
        <p:spPr bwMode="auto">
          <a:xfrm>
            <a:off x="1071538" y="2000240"/>
            <a:ext cx="2842313" cy="4538677"/>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4286248" y="2143116"/>
            <a:ext cx="2718064" cy="1381130"/>
          </a:xfrm>
          <a:prstGeom prst="rect">
            <a:avLst/>
          </a:prstGeom>
          <a:noFill/>
          <a:ln w="9525">
            <a:noFill/>
            <a:miter lim="800000"/>
            <a:headEnd/>
            <a:tailEnd/>
          </a:ln>
          <a:effectLst/>
        </p:spPr>
      </p:pic>
      <p:sp>
        <p:nvSpPr>
          <p:cNvPr id="6" name="TextBox 5"/>
          <p:cNvSpPr txBox="1"/>
          <p:nvPr/>
        </p:nvSpPr>
        <p:spPr>
          <a:xfrm>
            <a:off x="4786314" y="4643446"/>
            <a:ext cx="3214709" cy="707886"/>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zh-CN" sz="2000" dirty="0" smtClean="0"/>
              <a:t>How would you design this experiment?</a:t>
            </a:r>
            <a:endParaRPr lang="zh-CN" altLang="en-US" sz="2000"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smtClean="0"/>
              <a:t>Determine the empirical formula of an oxide of magnesium.</a:t>
            </a:r>
            <a:endParaRPr lang="zh-CN" altLang="en-US" sz="3600" dirty="0"/>
          </a:p>
        </p:txBody>
      </p:sp>
      <p:pic>
        <p:nvPicPr>
          <p:cNvPr id="2050" name="Picture 2"/>
          <p:cNvPicPr>
            <a:picLocks noChangeAspect="1" noChangeArrowheads="1"/>
          </p:cNvPicPr>
          <p:nvPr/>
        </p:nvPicPr>
        <p:blipFill>
          <a:blip r:embed="rId1"/>
          <a:srcRect/>
          <a:stretch>
            <a:fillRect/>
          </a:stretch>
        </p:blipFill>
        <p:spPr bwMode="auto">
          <a:xfrm>
            <a:off x="1857356" y="1876373"/>
            <a:ext cx="5214974" cy="4767337"/>
          </a:xfrm>
          <a:prstGeom prst="rect">
            <a:avLst/>
          </a:prstGeom>
          <a:noFill/>
          <a:ln w="9525">
            <a:noFill/>
            <a:miter lim="800000"/>
            <a:headEnd/>
            <a:tailEnd/>
          </a:ln>
          <a:effec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09600"/>
            <a:ext cx="8229600" cy="1143000"/>
          </a:xfrm>
        </p:spPr>
        <p:txBody>
          <a:bodyPr/>
          <a:lstStyle/>
          <a:p>
            <a:r>
              <a:rPr lang="en-US" altLang="zh-CN" sz="4400" dirty="0"/>
              <a:t>Experiment to determine </a:t>
            </a:r>
            <a:r>
              <a:rPr lang="en-US" altLang="zh-CN" sz="4400" dirty="0" smtClean="0"/>
              <a:t>the empirical </a:t>
            </a:r>
            <a:r>
              <a:rPr lang="en-US" altLang="zh-CN" sz="4400" dirty="0"/>
              <a:t>formula of MgO </a:t>
            </a:r>
            <a:endParaRPr lang="zh-CN" altLang="en-US" sz="4400" dirty="0"/>
          </a:p>
        </p:txBody>
      </p:sp>
      <p:sp>
        <p:nvSpPr>
          <p:cNvPr id="3" name="内容占位符 2"/>
          <p:cNvSpPr>
            <a:spLocks noGrp="1"/>
          </p:cNvSpPr>
          <p:nvPr>
            <p:ph idx="1"/>
          </p:nvPr>
        </p:nvSpPr>
        <p:spPr/>
        <p:txBody>
          <a:bodyPr/>
          <a:lstStyle/>
          <a:p>
            <a:r>
              <a:rPr lang="en-US" altLang="zh-CN" dirty="0" smtClean="0"/>
              <a:t>A </a:t>
            </a:r>
            <a:r>
              <a:rPr lang="en-US" altLang="zh-CN" dirty="0"/>
              <a:t>sample of magnesium is heated and the change in mass recorded. </a:t>
            </a:r>
            <a:r>
              <a:rPr lang="en-US" altLang="zh-CN" dirty="0" smtClean="0"/>
              <a:t>From </a:t>
            </a:r>
            <a:r>
              <a:rPr lang="en-US" altLang="zh-CN" dirty="0"/>
              <a:t>this, the ratio </a:t>
            </a:r>
            <a:r>
              <a:rPr lang="en-US" altLang="zh-CN" dirty="0" smtClean="0"/>
              <a:t>of moles </a:t>
            </a:r>
            <a:r>
              <a:rPr lang="en-US" altLang="zh-CN" dirty="0"/>
              <a:t>of magnesium to oxygen can be determined.</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685800" y="3352800"/>
            <a:ext cx="7391400" cy="297717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810000"/>
            <a:ext cx="8229600" cy="2514600"/>
          </a:xfrm>
        </p:spPr>
        <p:txBody>
          <a:bodyPr/>
          <a:lstStyle/>
          <a:p>
            <a:r>
              <a:rPr lang="en-US" altLang="zh-CN" dirty="0" smtClean="0"/>
              <a:t>Ratio </a:t>
            </a:r>
            <a:r>
              <a:rPr lang="en-US" altLang="zh-CN" dirty="0"/>
              <a:t>moles Mg : moles O = 1 : 1.02</a:t>
            </a:r>
            <a:endParaRPr lang="en-US" altLang="zh-CN" dirty="0"/>
          </a:p>
          <a:p>
            <a:r>
              <a:rPr lang="en-US" altLang="zh-CN" dirty="0"/>
              <a:t>So the ratio atoms Mg : atoms O approximates to 1 : 1</a:t>
            </a:r>
            <a:endParaRPr lang="en-US" altLang="zh-CN" dirty="0"/>
          </a:p>
          <a:p>
            <a:r>
              <a:rPr lang="en-US" altLang="zh-CN" dirty="0"/>
              <a:t>So the formula of magnesium oxide is MgO</a:t>
            </a:r>
            <a:r>
              <a:rPr lang="en-US" altLang="zh-CN" dirty="0" smtClean="0"/>
              <a:t>.</a:t>
            </a:r>
            <a:endParaRPr lang="en-US" altLang="zh-CN" dirty="0"/>
          </a:p>
        </p:txBody>
      </p:sp>
      <p:pic>
        <p:nvPicPr>
          <p:cNvPr id="4" name="图片 3"/>
          <p:cNvPicPr>
            <a:picLocks noChangeAspect="1"/>
          </p:cNvPicPr>
          <p:nvPr/>
        </p:nvPicPr>
        <p:blipFill>
          <a:blip r:embed="rId1">
            <a:lum bright="-20000" contrast="40000"/>
          </a:blip>
          <a:stretch>
            <a:fillRect/>
          </a:stretch>
        </p:blipFill>
        <p:spPr>
          <a:xfrm>
            <a:off x="444500" y="1219200"/>
            <a:ext cx="8229600" cy="231871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2000"/>
            <a:ext cx="8229600" cy="6019800"/>
          </a:xfrm>
        </p:spPr>
        <p:txBody>
          <a:bodyPr/>
          <a:lstStyle/>
          <a:p>
            <a:r>
              <a:rPr lang="en-US" altLang="zh-CN" dirty="0"/>
              <a:t>The fact that the experimental result is not exactly 1 : 1 indicates there are some errors in </a:t>
            </a:r>
            <a:r>
              <a:rPr lang="en-US" altLang="zh-CN" dirty="0" smtClean="0"/>
              <a:t>the experiment</a:t>
            </a:r>
            <a:r>
              <a:rPr lang="en-US" altLang="zh-CN" dirty="0"/>
              <a:t>. We can consider possible systematic errors here, such as:</a:t>
            </a:r>
            <a:endParaRPr lang="en-US" altLang="zh-CN" dirty="0"/>
          </a:p>
          <a:p>
            <a:pPr lvl="1"/>
            <a:r>
              <a:rPr lang="en-US" altLang="zh-CN" dirty="0" smtClean="0"/>
              <a:t>the </a:t>
            </a:r>
            <a:r>
              <a:rPr lang="en-US" altLang="zh-CN" dirty="0"/>
              <a:t>Mg weighed is not all pure</a:t>
            </a:r>
            <a:r>
              <a:rPr lang="en-US" altLang="zh-CN" dirty="0" smtClean="0"/>
              <a:t>;</a:t>
            </a:r>
            <a:endParaRPr lang="en-US" altLang="zh-CN" dirty="0"/>
          </a:p>
          <a:p>
            <a:pPr lvl="1"/>
            <a:r>
              <a:rPr lang="en-US" altLang="zh-CN" dirty="0" smtClean="0"/>
              <a:t>not </a:t>
            </a:r>
            <a:r>
              <a:rPr lang="en-US" altLang="zh-CN" dirty="0"/>
              <a:t>all the Mg weighed reacted;</a:t>
            </a:r>
            <a:endParaRPr lang="en-US" altLang="zh-CN" dirty="0"/>
          </a:p>
          <a:p>
            <a:pPr lvl="1"/>
            <a:r>
              <a:rPr lang="en-US" altLang="zh-CN" dirty="0" smtClean="0"/>
              <a:t>the </a:t>
            </a:r>
            <a:r>
              <a:rPr lang="en-US" altLang="zh-CN" dirty="0"/>
              <a:t>product was not magnesium oxide only;</a:t>
            </a:r>
            <a:endParaRPr lang="en-US" altLang="zh-CN" dirty="0"/>
          </a:p>
          <a:p>
            <a:pPr lvl="1"/>
            <a:r>
              <a:rPr lang="en-US" altLang="zh-CN" dirty="0" smtClean="0"/>
              <a:t>loss </a:t>
            </a:r>
            <a:r>
              <a:rPr lang="en-US" altLang="zh-CN" dirty="0"/>
              <a:t>of Mg or of product occurred;</a:t>
            </a:r>
            <a:endParaRPr lang="en-US" altLang="zh-CN" dirty="0"/>
          </a:p>
          <a:p>
            <a:pPr lvl="1"/>
            <a:r>
              <a:rPr lang="en-US" altLang="zh-CN" dirty="0" smtClean="0"/>
              <a:t>change </a:t>
            </a:r>
            <a:r>
              <a:rPr lang="en-US" altLang="zh-CN" dirty="0"/>
              <a:t>in the mass of the crucible occurred during handling and heating.</a:t>
            </a:r>
            <a:endParaRPr lang="en-US" altLang="zh-CN" dirty="0"/>
          </a:p>
          <a:p>
            <a:r>
              <a:rPr lang="en-US" altLang="zh-CN" dirty="0" smtClean="0"/>
              <a:t>Modifications </a:t>
            </a:r>
            <a:r>
              <a:rPr lang="en-US" altLang="zh-CN" dirty="0"/>
              <a:t>to the experimental design can be considered, which help to reduce </a:t>
            </a:r>
            <a:r>
              <a:rPr lang="en-US" altLang="zh-CN" dirty="0" smtClean="0"/>
              <a:t>the experimental </a:t>
            </a:r>
            <a:r>
              <a:rPr lang="en-US" altLang="zh-CN" dirty="0"/>
              <a:t>error</a:t>
            </a:r>
            <a:r>
              <a:rPr lang="en-US" altLang="zh-CN" dirty="0" smtClean="0"/>
              <a:t>.</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143000" y="76200"/>
            <a:ext cx="6024245" cy="678053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895350"/>
          </a:xfrm>
        </p:spPr>
        <p:txBody>
          <a:bodyPr/>
          <a:lstStyle/>
          <a:p>
            <a:r>
              <a:rPr lang="en-US" altLang="zh-CN" dirty="0"/>
              <a:t>Mass composition</a:t>
            </a:r>
            <a:endParaRPr lang="zh-CN" altLang="en-US" dirty="0"/>
          </a:p>
        </p:txBody>
      </p:sp>
      <p:sp>
        <p:nvSpPr>
          <p:cNvPr id="3" name="内容占位符 2"/>
          <p:cNvSpPr>
            <a:spLocks noGrp="1"/>
          </p:cNvSpPr>
          <p:nvPr>
            <p:ph idx="1"/>
          </p:nvPr>
        </p:nvSpPr>
        <p:spPr>
          <a:xfrm>
            <a:off x="457200" y="1524001"/>
            <a:ext cx="8229600" cy="4800600"/>
          </a:xfrm>
        </p:spPr>
        <p:txBody>
          <a:bodyPr/>
          <a:lstStyle/>
          <a:p>
            <a:r>
              <a:rPr lang="en-US" altLang="zh-CN" dirty="0" smtClean="0"/>
              <a:t>Calculation processes:</a:t>
            </a:r>
            <a:endParaRPr lang="en-US" altLang="zh-CN" dirty="0" smtClean="0"/>
          </a:p>
          <a:p>
            <a:r>
              <a:rPr lang="en-US" altLang="zh-CN" dirty="0" smtClean="0">
                <a:solidFill>
                  <a:srgbClr val="0000FF"/>
                </a:solidFill>
              </a:rPr>
              <a:t>1.</a:t>
            </a:r>
            <a:r>
              <a:rPr lang="zh-CN" altLang="en-US" dirty="0" smtClean="0">
                <a:solidFill>
                  <a:srgbClr val="0000FF"/>
                </a:solidFill>
              </a:rPr>
              <a:t> </a:t>
            </a:r>
            <a:r>
              <a:rPr lang="en-US" altLang="zh-CN" dirty="0">
                <a:solidFill>
                  <a:srgbClr val="0000FF"/>
                </a:solidFill>
              </a:rPr>
              <a:t>Assume the </a:t>
            </a:r>
            <a:r>
              <a:rPr lang="en-US" altLang="zh-CN" dirty="0" smtClean="0">
                <a:solidFill>
                  <a:srgbClr val="0000FF"/>
                </a:solidFill>
              </a:rPr>
              <a:t>M</a:t>
            </a:r>
            <a:r>
              <a:rPr lang="en-US" altLang="zh-CN" baseline="-25000" dirty="0" smtClean="0">
                <a:solidFill>
                  <a:srgbClr val="0000FF"/>
                </a:solidFill>
              </a:rPr>
              <a:t>r</a:t>
            </a:r>
            <a:r>
              <a:rPr lang="en-US" altLang="zh-CN" dirty="0" smtClean="0">
                <a:solidFill>
                  <a:srgbClr val="0000FF"/>
                </a:solidFill>
              </a:rPr>
              <a:t> </a:t>
            </a:r>
            <a:r>
              <a:rPr lang="en-US" altLang="zh-CN" dirty="0">
                <a:solidFill>
                  <a:srgbClr val="0000FF"/>
                </a:solidFill>
              </a:rPr>
              <a:t>of the compound to be 100</a:t>
            </a:r>
            <a:endParaRPr lang="en-US" altLang="zh-CN" dirty="0">
              <a:solidFill>
                <a:srgbClr val="0000FF"/>
              </a:solidFill>
            </a:endParaRPr>
          </a:p>
          <a:p>
            <a:r>
              <a:rPr lang="en-US" altLang="zh-CN" dirty="0" smtClean="0">
                <a:solidFill>
                  <a:srgbClr val="0000FF"/>
                </a:solidFill>
              </a:rPr>
              <a:t>2.</a:t>
            </a:r>
            <a:r>
              <a:rPr lang="zh-CN" altLang="en-US" dirty="0" smtClean="0">
                <a:solidFill>
                  <a:srgbClr val="0000FF"/>
                </a:solidFill>
              </a:rPr>
              <a:t> </a:t>
            </a:r>
            <a:r>
              <a:rPr lang="en-US" altLang="zh-CN" dirty="0">
                <a:solidFill>
                  <a:srgbClr val="0000FF"/>
                </a:solidFill>
              </a:rPr>
              <a:t>then divide the mass compositions of different elements by their </a:t>
            </a:r>
            <a:r>
              <a:rPr lang="en-US" altLang="zh-CN" dirty="0" smtClean="0">
                <a:solidFill>
                  <a:srgbClr val="0000FF"/>
                </a:solidFill>
              </a:rPr>
              <a:t>A</a:t>
            </a:r>
            <a:r>
              <a:rPr lang="en-US" altLang="zh-CN" baseline="-25000" dirty="0" smtClean="0">
                <a:solidFill>
                  <a:srgbClr val="0000FF"/>
                </a:solidFill>
              </a:rPr>
              <a:t>r</a:t>
            </a:r>
            <a:endParaRPr lang="en-US" altLang="zh-CN" baseline="-25000" dirty="0">
              <a:solidFill>
                <a:srgbClr val="0000FF"/>
              </a:solidFill>
            </a:endParaRPr>
          </a:p>
          <a:p>
            <a:r>
              <a:rPr lang="en-US" altLang="zh-CN" dirty="0" smtClean="0">
                <a:solidFill>
                  <a:srgbClr val="0000FF"/>
                </a:solidFill>
              </a:rPr>
              <a:t>3.</a:t>
            </a:r>
            <a:r>
              <a:rPr lang="zh-CN" altLang="en-US" dirty="0" smtClean="0">
                <a:solidFill>
                  <a:srgbClr val="0000FF"/>
                </a:solidFill>
              </a:rPr>
              <a:t> </a:t>
            </a:r>
            <a:r>
              <a:rPr lang="en-US" altLang="zh-CN" dirty="0">
                <a:solidFill>
                  <a:srgbClr val="0000FF"/>
                </a:solidFill>
              </a:rPr>
              <a:t>then divide these numbers with the smallest one to work out the whole number ratio of the elements </a:t>
            </a:r>
            <a:r>
              <a:rPr lang="en-US" altLang="zh-CN" dirty="0" smtClean="0">
                <a:solidFill>
                  <a:srgbClr val="0000FF"/>
                </a:solidFill>
              </a:rPr>
              <a:t>involved.</a:t>
            </a:r>
            <a:endParaRPr lang="en-US" altLang="zh-CN" dirty="0">
              <a:solidFill>
                <a:srgbClr val="0000FF"/>
              </a:solidFill>
            </a:endParaRPr>
          </a:p>
          <a:p>
            <a:r>
              <a:rPr lang="en-US" altLang="zh-CN" dirty="0"/>
              <a:t>Applications: </a:t>
            </a:r>
            <a:r>
              <a:rPr lang="en-US" altLang="zh-CN" dirty="0" smtClean="0"/>
              <a:t>hydrated </a:t>
            </a:r>
            <a:r>
              <a:rPr lang="en-US" altLang="zh-CN" dirty="0"/>
              <a:t>and anhydrous salts, </a:t>
            </a:r>
            <a:r>
              <a:rPr lang="en-US" altLang="zh-CN" dirty="0" smtClean="0"/>
              <a:t>chemical </a:t>
            </a:r>
            <a:r>
              <a:rPr lang="en-US" altLang="zh-CN" dirty="0"/>
              <a:t>fertilizers</a:t>
            </a:r>
            <a:endParaRPr lang="en-US" altLang="zh-CN" dirty="0"/>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228600"/>
            <a:ext cx="8848791" cy="1524000"/>
          </a:xfrm>
          <a:prstGeom prst="rect">
            <a:avLst/>
          </a:prstGeom>
        </p:spPr>
      </p:pic>
      <p:pic>
        <p:nvPicPr>
          <p:cNvPr id="5122" name="Picture 2"/>
          <p:cNvPicPr>
            <a:picLocks noChangeAspect="1" noChangeArrowheads="1"/>
          </p:cNvPicPr>
          <p:nvPr/>
        </p:nvPicPr>
        <p:blipFill>
          <a:blip r:embed="rId2"/>
          <a:srcRect/>
          <a:stretch>
            <a:fillRect/>
          </a:stretch>
        </p:blipFill>
        <p:spPr bwMode="auto">
          <a:xfrm>
            <a:off x="287723" y="1857364"/>
            <a:ext cx="8641995" cy="4572032"/>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57200" y="499284"/>
            <a:ext cx="8229373" cy="1143000"/>
          </a:xfrm>
          <a:prstGeom prst="rect">
            <a:avLst/>
          </a:prstGeom>
        </p:spPr>
      </p:pic>
      <p:pic>
        <p:nvPicPr>
          <p:cNvPr id="3" name="图片 2"/>
          <p:cNvPicPr>
            <a:picLocks noChangeAspect="1"/>
          </p:cNvPicPr>
          <p:nvPr/>
        </p:nvPicPr>
        <p:blipFill>
          <a:blip r:embed="rId2">
            <a:lum bright="-20000" contrast="40000"/>
          </a:blip>
          <a:stretch>
            <a:fillRect/>
          </a:stretch>
        </p:blipFill>
        <p:spPr>
          <a:xfrm>
            <a:off x="457199" y="1642283"/>
            <a:ext cx="8229373" cy="46061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857250"/>
          </a:xfrm>
        </p:spPr>
        <p:txBody>
          <a:bodyPr/>
          <a:lstStyle/>
          <a:p>
            <a:r>
              <a:rPr lang="en-US" altLang="zh-CN" dirty="0" smtClean="0"/>
              <a:t>Hydrated Salt</a:t>
            </a:r>
            <a:endParaRPr lang="zh-CN" altLang="en-US" dirty="0"/>
          </a:p>
        </p:txBody>
      </p:sp>
      <p:sp>
        <p:nvSpPr>
          <p:cNvPr id="3" name="内容占位符 2"/>
          <p:cNvSpPr>
            <a:spLocks noGrp="1"/>
          </p:cNvSpPr>
          <p:nvPr>
            <p:ph idx="1"/>
          </p:nvPr>
        </p:nvSpPr>
        <p:spPr>
          <a:xfrm>
            <a:off x="457200" y="1524001"/>
            <a:ext cx="8229600" cy="4800600"/>
          </a:xfrm>
        </p:spPr>
        <p:txBody>
          <a:bodyPr/>
          <a:lstStyle/>
          <a:p>
            <a:r>
              <a:rPr lang="en-US" altLang="zh-CN" dirty="0"/>
              <a:t>A </a:t>
            </a:r>
            <a:r>
              <a:rPr lang="en-US" altLang="zh-CN" dirty="0" smtClean="0"/>
              <a:t>modification </a:t>
            </a:r>
            <a:r>
              <a:rPr lang="en-US" altLang="zh-CN" dirty="0"/>
              <a:t>of this type of question is to analyse the </a:t>
            </a:r>
            <a:r>
              <a:rPr lang="en-US" altLang="zh-CN" dirty="0" smtClean="0"/>
              <a:t>composition of </a:t>
            </a:r>
            <a:r>
              <a:rPr lang="en-US" altLang="zh-CN" dirty="0"/>
              <a:t>a </a:t>
            </a:r>
            <a:r>
              <a:rPr lang="en-US" altLang="zh-CN" b="1" dirty="0">
                <a:solidFill>
                  <a:srgbClr val="FF0000"/>
                </a:solidFill>
              </a:rPr>
              <a:t>hydrated salt</a:t>
            </a:r>
            <a:r>
              <a:rPr lang="en-US" altLang="zh-CN" dirty="0"/>
              <a:t>. </a:t>
            </a:r>
            <a:endParaRPr lang="en-US" altLang="zh-CN" dirty="0" smtClean="0"/>
          </a:p>
          <a:p>
            <a:r>
              <a:rPr lang="en-US" altLang="zh-CN" dirty="0" smtClean="0"/>
              <a:t>These </a:t>
            </a:r>
            <a:r>
              <a:rPr lang="en-US" altLang="zh-CN" dirty="0"/>
              <a:t>are compounds that contain a </a:t>
            </a:r>
            <a:r>
              <a:rPr lang="en-US" altLang="zh-CN" dirty="0" smtClean="0"/>
              <a:t>fixed ratio of </a:t>
            </a:r>
            <a:r>
              <a:rPr lang="en-US" altLang="zh-CN" dirty="0"/>
              <a:t>water molecules, known as </a:t>
            </a:r>
            <a:r>
              <a:rPr lang="en-US" altLang="zh-CN" b="1" dirty="0">
                <a:solidFill>
                  <a:srgbClr val="FF0000"/>
                </a:solidFill>
              </a:rPr>
              <a:t>water of crystallization</a:t>
            </a:r>
            <a:r>
              <a:rPr lang="en-US" altLang="zh-CN" dirty="0"/>
              <a:t>, within </a:t>
            </a:r>
            <a:r>
              <a:rPr lang="en-US" altLang="zh-CN" dirty="0" smtClean="0"/>
              <a:t>the crystalline </a:t>
            </a:r>
            <a:r>
              <a:rPr lang="en-US" altLang="zh-CN" dirty="0"/>
              <a:t>structure of the compound. </a:t>
            </a:r>
            <a:endParaRPr lang="en-US" altLang="zh-CN" dirty="0" smtClean="0"/>
          </a:p>
          <a:p>
            <a:r>
              <a:rPr lang="en-US" altLang="zh-CN" dirty="0" smtClean="0"/>
              <a:t>The </a:t>
            </a:r>
            <a:r>
              <a:rPr lang="en-US" altLang="zh-CN" dirty="0"/>
              <a:t>water of crystallization </a:t>
            </a:r>
            <a:r>
              <a:rPr lang="en-US" altLang="zh-CN" dirty="0" smtClean="0"/>
              <a:t>can be </a:t>
            </a:r>
            <a:r>
              <a:rPr lang="en-US" altLang="zh-CN" dirty="0"/>
              <a:t>driven off by heating, and the change in mass used to calculate </a:t>
            </a:r>
            <a:r>
              <a:rPr lang="en-US" altLang="zh-CN" dirty="0" smtClean="0"/>
              <a:t>the ratio </a:t>
            </a:r>
            <a:r>
              <a:rPr lang="en-US" altLang="zh-CN" dirty="0"/>
              <a:t>of water molecules to the </a:t>
            </a:r>
            <a:r>
              <a:rPr lang="en-US" altLang="zh-CN" b="1" dirty="0">
                <a:solidFill>
                  <a:srgbClr val="FF0000"/>
                </a:solidFill>
              </a:rPr>
              <a:t>anhydrous salt</a:t>
            </a:r>
            <a:r>
              <a:rPr lang="en-US" altLang="zh-CN" dirty="0"/>
              <a:t>. </a:t>
            </a:r>
            <a:endParaRPr lang="en-US" altLang="zh-CN"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457200" y="436563"/>
            <a:ext cx="8229600" cy="706437"/>
          </a:xfrm>
        </p:spPr>
        <p:txBody>
          <a:bodyPr/>
          <a:lstStyle/>
          <a:p>
            <a:r>
              <a:rPr lang="en-US" altLang="zh-CN" sz="3600" dirty="0" smtClean="0"/>
              <a:t>6.1 Counting particles by mass: The mole</a:t>
            </a:r>
            <a:endParaRPr lang="en-US" altLang="zh-CN" sz="3600" dirty="0" smtClean="0"/>
          </a:p>
        </p:txBody>
      </p:sp>
      <p:pic>
        <p:nvPicPr>
          <p:cNvPr id="3" name="图片 2"/>
          <p:cNvPicPr>
            <a:picLocks noChangeAspect="1"/>
          </p:cNvPicPr>
          <p:nvPr/>
        </p:nvPicPr>
        <p:blipFill>
          <a:blip r:embed="rId1"/>
          <a:stretch>
            <a:fillRect/>
          </a:stretch>
        </p:blipFill>
        <p:spPr>
          <a:xfrm>
            <a:off x="304800" y="1295400"/>
            <a:ext cx="8658225" cy="5259705"/>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38201"/>
            <a:ext cx="8229600" cy="5486400"/>
          </a:xfrm>
        </p:spPr>
        <p:txBody>
          <a:bodyPr/>
          <a:lstStyle/>
          <a:p>
            <a:r>
              <a:rPr lang="en-US" altLang="zh-CN" dirty="0" smtClean="0"/>
              <a:t>The </a:t>
            </a:r>
            <a:r>
              <a:rPr lang="en-US" altLang="zh-CN" dirty="0"/>
              <a:t>formula of the hydrated salt is shown with a dot before the number of molecules of water, for example </a:t>
            </a:r>
            <a:r>
              <a:rPr lang="en-US" altLang="zh-CN" dirty="0" smtClean="0"/>
              <a:t>CaCl</a:t>
            </a:r>
            <a:r>
              <a:rPr lang="en-US" altLang="zh-CN" baseline="-25000" dirty="0" smtClean="0"/>
              <a:t>2</a:t>
            </a:r>
            <a:r>
              <a:rPr lang="en-US" altLang="zh-CN" dirty="0"/>
              <a:t>·</a:t>
            </a:r>
            <a:r>
              <a:rPr lang="en-US" altLang="zh-CN" dirty="0" smtClean="0"/>
              <a:t>4H</a:t>
            </a:r>
            <a:r>
              <a:rPr lang="en-US" altLang="zh-CN" baseline="-25000" dirty="0" smtClean="0"/>
              <a:t>2</a:t>
            </a:r>
            <a:r>
              <a:rPr lang="en-US" altLang="zh-CN" dirty="0" smtClean="0"/>
              <a:t>O</a:t>
            </a:r>
            <a:r>
              <a:rPr lang="en-US" altLang="zh-CN" dirty="0"/>
              <a:t>.</a:t>
            </a:r>
            <a:endParaRPr lang="en-US" altLang="zh-CN" dirty="0"/>
          </a:p>
          <a:p>
            <a:r>
              <a:rPr lang="en-US" altLang="zh-CN" dirty="0"/>
              <a:t>Percentage data effectively give us the mass present in a 100 g sample of the compound.</a:t>
            </a:r>
            <a:endParaRPr lang="zh-CN" altLang="en-US" dirty="0"/>
          </a:p>
          <a:p>
            <a:r>
              <a:rPr lang="en-US" altLang="zh-CN" dirty="0" smtClean="0"/>
              <a:t>It </a:t>
            </a:r>
            <a:r>
              <a:rPr lang="en-US" altLang="zh-CN" dirty="0"/>
              <a:t>is common for the composition data to be given in the form of percentages by mass, and we use these figures in the same way to deduce the ratio of atoms present. </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9900" y="304800"/>
            <a:ext cx="8229600" cy="1143000"/>
          </a:xfrm>
        </p:spPr>
        <p:txBody>
          <a:bodyPr/>
          <a:lstStyle/>
          <a:p>
            <a:r>
              <a:rPr lang="en-US" altLang="zh-CN" dirty="0" smtClean="0"/>
              <a:t>Molecular formula</a:t>
            </a:r>
            <a:endParaRPr lang="zh-CN" altLang="en-US" dirty="0"/>
          </a:p>
        </p:txBody>
      </p:sp>
      <p:sp>
        <p:nvSpPr>
          <p:cNvPr id="3" name="内容占位符 2"/>
          <p:cNvSpPr>
            <a:spLocks noGrp="1"/>
          </p:cNvSpPr>
          <p:nvPr>
            <p:ph idx="1"/>
          </p:nvPr>
        </p:nvSpPr>
        <p:spPr>
          <a:xfrm>
            <a:off x="457200" y="1676401"/>
            <a:ext cx="8229600" cy="4648200"/>
          </a:xfrm>
        </p:spPr>
        <p:txBody>
          <a:bodyPr/>
          <a:lstStyle/>
          <a:p>
            <a:r>
              <a:rPr lang="en-US" altLang="zh-CN" b="1" dirty="0" smtClean="0"/>
              <a:t>Molecular formula: </a:t>
            </a:r>
            <a:r>
              <a:rPr lang="en-GB" altLang="zh-CN" dirty="0" smtClean="0"/>
              <a:t>Formula </a:t>
            </a:r>
            <a:r>
              <a:rPr lang="en-US" altLang="zh-CN" dirty="0" smtClean="0"/>
              <a:t>which shows </a:t>
            </a:r>
            <a:r>
              <a:rPr lang="en-US" altLang="zh-CN" dirty="0"/>
              <a:t>all the atoms present in a </a:t>
            </a:r>
            <a:r>
              <a:rPr lang="en-US" altLang="zh-CN" dirty="0" smtClean="0"/>
              <a:t>molecule.</a:t>
            </a:r>
            <a:endParaRPr lang="en-US" altLang="zh-CN" dirty="0" smtClean="0"/>
          </a:p>
          <a:p>
            <a:r>
              <a:rPr lang="en-US" altLang="zh-CN" dirty="0"/>
              <a:t>The molecular formula can be deduced from the </a:t>
            </a:r>
            <a:r>
              <a:rPr lang="en-US" altLang="zh-CN" dirty="0" smtClean="0"/>
              <a:t>empirical </a:t>
            </a:r>
            <a:r>
              <a:rPr lang="en-US" altLang="zh-CN" dirty="0"/>
              <a:t>formula if the molar </a:t>
            </a:r>
            <a:r>
              <a:rPr lang="en-US" altLang="zh-CN" dirty="0" smtClean="0"/>
              <a:t>mass is </a:t>
            </a:r>
            <a:r>
              <a:rPr lang="en-US" altLang="zh-CN" dirty="0"/>
              <a:t>known.</a:t>
            </a:r>
            <a:endParaRPr lang="en-US" altLang="zh-CN" dirty="0"/>
          </a:p>
          <a:p>
            <a:r>
              <a:rPr lang="en-US" altLang="zh-CN" dirty="0"/>
              <a:t>x (mass of empirical formula) = </a:t>
            </a:r>
            <a:r>
              <a:rPr lang="en-US" altLang="zh-CN" dirty="0" smtClean="0"/>
              <a:t>M</a:t>
            </a:r>
            <a:endParaRPr lang="en-US" altLang="zh-CN" dirty="0" smtClean="0"/>
          </a:p>
          <a:p>
            <a:pPr lvl="1"/>
            <a:r>
              <a:rPr lang="en-US" altLang="zh-CN" dirty="0" smtClean="0"/>
              <a:t>where </a:t>
            </a:r>
            <a:r>
              <a:rPr lang="en-US" altLang="zh-CN" dirty="0"/>
              <a:t>x is an integer</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8600" y="381000"/>
            <a:ext cx="8692722" cy="1384434"/>
          </a:xfrm>
          <a:prstGeom prst="rect">
            <a:avLst/>
          </a:prstGeom>
        </p:spPr>
      </p:pic>
      <p:pic>
        <p:nvPicPr>
          <p:cNvPr id="3" name="图片 2"/>
          <p:cNvPicPr>
            <a:picLocks noChangeAspect="1"/>
          </p:cNvPicPr>
          <p:nvPr/>
        </p:nvPicPr>
        <p:blipFill>
          <a:blip r:embed="rId2">
            <a:lum bright="-20000" contrast="40000"/>
          </a:blip>
          <a:stretch>
            <a:fillRect/>
          </a:stretch>
        </p:blipFill>
        <p:spPr>
          <a:xfrm>
            <a:off x="228600" y="1676400"/>
            <a:ext cx="6640978" cy="3124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819150"/>
          </a:xfrm>
        </p:spPr>
        <p:txBody>
          <a:bodyPr/>
          <a:lstStyle/>
          <a:p>
            <a:r>
              <a:rPr lang="en-GB" altLang="zh-CN" dirty="0"/>
              <a:t>Combustion analysis</a:t>
            </a:r>
            <a:endParaRPr lang="zh-CN" altLang="en-US" dirty="0"/>
          </a:p>
        </p:txBody>
      </p:sp>
      <p:sp>
        <p:nvSpPr>
          <p:cNvPr id="3" name="内容占位符 2"/>
          <p:cNvSpPr>
            <a:spLocks noGrp="1"/>
          </p:cNvSpPr>
          <p:nvPr>
            <p:ph idx="1"/>
          </p:nvPr>
        </p:nvSpPr>
        <p:spPr>
          <a:xfrm>
            <a:off x="457200" y="1524001"/>
            <a:ext cx="8229600" cy="4800600"/>
          </a:xfrm>
        </p:spPr>
        <p:txBody>
          <a:bodyPr/>
          <a:lstStyle/>
          <a:p>
            <a:r>
              <a:rPr lang="en-US" altLang="zh-CN" dirty="0" smtClean="0"/>
              <a:t>When combusted, elements in a compound are normally </a:t>
            </a:r>
            <a:r>
              <a:rPr lang="en-US" altLang="zh-CN" dirty="0"/>
              <a:t>converted </a:t>
            </a:r>
            <a:r>
              <a:rPr lang="en-US" altLang="zh-CN" dirty="0" smtClean="0"/>
              <a:t>into new </a:t>
            </a:r>
            <a:r>
              <a:rPr lang="en-US" altLang="zh-CN" dirty="0"/>
              <a:t>compounds, typically their oxides, by reaction </a:t>
            </a:r>
            <a:r>
              <a:rPr lang="en-US" altLang="zh-CN" dirty="0" smtClean="0"/>
              <a:t>with oxygen</a:t>
            </a:r>
            <a:r>
              <a:rPr lang="en-US" altLang="zh-CN" dirty="0"/>
              <a:t>. </a:t>
            </a:r>
            <a:endParaRPr lang="en-US" altLang="zh-CN" dirty="0" smtClean="0"/>
          </a:p>
          <a:p>
            <a:r>
              <a:rPr lang="en-US" altLang="zh-CN" dirty="0" smtClean="0"/>
              <a:t>So </a:t>
            </a:r>
            <a:r>
              <a:rPr lang="en-US" altLang="zh-CN" dirty="0"/>
              <a:t>the primary data obtained are the masses </a:t>
            </a:r>
            <a:r>
              <a:rPr lang="en-US" altLang="zh-CN" dirty="0" smtClean="0"/>
              <a:t>of carbon </a:t>
            </a:r>
            <a:r>
              <a:rPr lang="en-US" altLang="zh-CN" dirty="0"/>
              <a:t>dioxide, water, sulfur dioxide, and so </a:t>
            </a:r>
            <a:r>
              <a:rPr lang="en-US" altLang="zh-CN" dirty="0" smtClean="0"/>
              <a:t>on.</a:t>
            </a:r>
            <a:endParaRPr lang="en-US" altLang="zh-CN" dirty="0" smtClean="0"/>
          </a:p>
          <a:p>
            <a:r>
              <a:rPr lang="en-US" altLang="zh-CN" dirty="0" smtClean="0"/>
              <a:t>These can also be used to deduce the empirical formula of a compound.</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57200" y="1066800"/>
            <a:ext cx="8229600" cy="1371637"/>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57200" y="381000"/>
            <a:ext cx="8153400" cy="6161194"/>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08088" y="1371600"/>
            <a:ext cx="8688233" cy="2978433"/>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57200" y="228600"/>
            <a:ext cx="8321675" cy="580390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76250" y="76200"/>
            <a:ext cx="7247890" cy="2054225"/>
          </a:xfrm>
          <a:prstGeom prst="rect">
            <a:avLst/>
          </a:prstGeom>
        </p:spPr>
      </p:pic>
      <p:pic>
        <p:nvPicPr>
          <p:cNvPr id="5" name="图片 4"/>
          <p:cNvPicPr>
            <a:picLocks noChangeAspect="1"/>
          </p:cNvPicPr>
          <p:nvPr/>
        </p:nvPicPr>
        <p:blipFill>
          <a:blip r:embed="rId2"/>
          <a:srcRect t="7411"/>
          <a:stretch>
            <a:fillRect/>
          </a:stretch>
        </p:blipFill>
        <p:spPr>
          <a:xfrm>
            <a:off x="476250" y="2057400"/>
            <a:ext cx="7248525" cy="463804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b="21203"/>
          <a:stretch>
            <a:fillRect/>
          </a:stretch>
        </p:blipFill>
        <p:spPr>
          <a:xfrm>
            <a:off x="533400" y="76200"/>
            <a:ext cx="8006715" cy="6520815"/>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304800" y="4387850"/>
            <a:ext cx="8558530" cy="1744980"/>
          </a:xfrm>
          <a:prstGeom prst="rect">
            <a:avLst/>
          </a:prstGeom>
        </p:spPr>
      </p:pic>
      <p:pic>
        <p:nvPicPr>
          <p:cNvPr id="4" name="图片 3"/>
          <p:cNvPicPr>
            <a:picLocks noChangeAspect="1"/>
          </p:cNvPicPr>
          <p:nvPr/>
        </p:nvPicPr>
        <p:blipFill>
          <a:blip r:embed="rId2"/>
          <a:stretch>
            <a:fillRect/>
          </a:stretch>
        </p:blipFill>
        <p:spPr>
          <a:xfrm>
            <a:off x="304800" y="762000"/>
            <a:ext cx="8557895" cy="368871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rcRect t="79181" b="120"/>
          <a:stretch>
            <a:fillRect/>
          </a:stretch>
        </p:blipFill>
        <p:spPr>
          <a:xfrm>
            <a:off x="533400" y="914400"/>
            <a:ext cx="7560310" cy="1617345"/>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457200" y="436563"/>
            <a:ext cx="8229600" cy="706437"/>
          </a:xfrm>
        </p:spPr>
        <p:txBody>
          <a:bodyPr/>
          <a:lstStyle/>
          <a:p>
            <a:r>
              <a:rPr lang="en-US" altLang="zh-CN" sz="3600" dirty="0" smtClean="0"/>
              <a:t>6.2 Molar ratio and chemical equations</a:t>
            </a:r>
            <a:endParaRPr lang="en-US" altLang="zh-CN" sz="3600" dirty="0" smtClean="0"/>
          </a:p>
        </p:txBody>
      </p:sp>
      <p:pic>
        <p:nvPicPr>
          <p:cNvPr id="2" name="图片 1"/>
          <p:cNvPicPr>
            <a:picLocks noChangeAspect="1"/>
          </p:cNvPicPr>
          <p:nvPr/>
        </p:nvPicPr>
        <p:blipFill>
          <a:blip r:embed="rId1"/>
          <a:stretch>
            <a:fillRect/>
          </a:stretch>
        </p:blipFill>
        <p:spPr>
          <a:xfrm>
            <a:off x="457200" y="1143000"/>
            <a:ext cx="7428230" cy="5452745"/>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81000" y="838200"/>
            <a:ext cx="8439150" cy="3632835"/>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819150"/>
          </a:xfrm>
        </p:spPr>
        <p:txBody>
          <a:bodyPr/>
          <a:lstStyle/>
          <a:p>
            <a:r>
              <a:rPr lang="en-US" altLang="zh-CN" dirty="0" smtClean="0"/>
              <a:t>Chemical Equations</a:t>
            </a:r>
            <a:endParaRPr lang="zh-CN" altLang="en-US" dirty="0"/>
          </a:p>
        </p:txBody>
      </p:sp>
      <p:sp>
        <p:nvSpPr>
          <p:cNvPr id="3" name="内容占位符 2"/>
          <p:cNvSpPr>
            <a:spLocks noGrp="1"/>
          </p:cNvSpPr>
          <p:nvPr>
            <p:ph idx="1"/>
          </p:nvPr>
        </p:nvSpPr>
        <p:spPr>
          <a:xfrm>
            <a:off x="304800" y="1371600"/>
            <a:ext cx="8534400" cy="4953000"/>
          </a:xfrm>
        </p:spPr>
        <p:txBody>
          <a:bodyPr/>
          <a:lstStyle/>
          <a:p>
            <a:r>
              <a:rPr lang="en-US" altLang="zh-CN" dirty="0"/>
              <a:t>Chemical change, as summarized in chemical equations, is simply an expression </a:t>
            </a:r>
            <a:r>
              <a:rPr lang="en-US" altLang="zh-CN" dirty="0" smtClean="0"/>
              <a:t>of reactants </a:t>
            </a:r>
            <a:r>
              <a:rPr lang="en-US" altLang="zh-CN" dirty="0"/>
              <a:t>combining in </a:t>
            </a:r>
            <a:r>
              <a:rPr lang="en-US" altLang="zh-CN" dirty="0" smtClean="0"/>
              <a:t>fixed </a:t>
            </a:r>
            <a:r>
              <a:rPr lang="en-US" altLang="zh-CN" dirty="0"/>
              <a:t>ratios to form products. </a:t>
            </a:r>
            <a:endParaRPr lang="en-US" altLang="zh-CN" dirty="0" smtClean="0"/>
          </a:p>
          <a:p>
            <a:r>
              <a:rPr lang="en-US" altLang="zh-CN" dirty="0" smtClean="0"/>
              <a:t>The </a:t>
            </a:r>
            <a:r>
              <a:rPr lang="en-US" altLang="zh-CN" dirty="0"/>
              <a:t>most convenient means </a:t>
            </a:r>
            <a:r>
              <a:rPr lang="en-US" altLang="zh-CN" dirty="0" smtClean="0"/>
              <a:t>to express </a:t>
            </a:r>
            <a:r>
              <a:rPr lang="en-US" altLang="zh-CN" dirty="0"/>
              <a:t>this ratio is as moles, as that gives us a means of relating the number of </a:t>
            </a:r>
            <a:r>
              <a:rPr lang="en-US" altLang="zh-CN" dirty="0" smtClean="0"/>
              <a:t>particles that </a:t>
            </a:r>
            <a:r>
              <a:rPr lang="en-US" altLang="zh-CN" dirty="0"/>
              <a:t>react to the mass that we can measure.</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14350"/>
            <a:ext cx="8229600" cy="857250"/>
          </a:xfrm>
        </p:spPr>
        <p:txBody>
          <a:bodyPr/>
          <a:lstStyle/>
          <a:p>
            <a:r>
              <a:rPr lang="en-US" altLang="zh-CN" dirty="0" smtClean="0"/>
              <a:t>Coefficient ratio</a:t>
            </a:r>
            <a:endParaRPr lang="zh-CN" altLang="en-US" dirty="0"/>
          </a:p>
        </p:txBody>
      </p:sp>
      <p:sp>
        <p:nvSpPr>
          <p:cNvPr id="3" name="内容占位符 2"/>
          <p:cNvSpPr>
            <a:spLocks noGrp="1"/>
          </p:cNvSpPr>
          <p:nvPr>
            <p:ph idx="1"/>
          </p:nvPr>
        </p:nvSpPr>
        <p:spPr>
          <a:xfrm>
            <a:off x="457200" y="1524001"/>
            <a:ext cx="8229600" cy="4800600"/>
          </a:xfrm>
        </p:spPr>
        <p:txBody>
          <a:bodyPr/>
          <a:lstStyle/>
          <a:p>
            <a:r>
              <a:rPr lang="en-US" altLang="zh-CN" dirty="0" smtClean="0"/>
              <a:t>The </a:t>
            </a:r>
            <a:r>
              <a:rPr lang="en-US" altLang="zh-CN" b="1" dirty="0" smtClean="0">
                <a:solidFill>
                  <a:srgbClr val="FF0000"/>
                </a:solidFill>
              </a:rPr>
              <a:t>coefficient ratio </a:t>
            </a:r>
            <a:r>
              <a:rPr lang="en-US" altLang="zh-CN" dirty="0" smtClean="0"/>
              <a:t>of a balanced equation equals to the </a:t>
            </a:r>
            <a:r>
              <a:rPr lang="en-US" altLang="zh-CN" b="1" dirty="0" smtClean="0">
                <a:solidFill>
                  <a:srgbClr val="FF0000"/>
                </a:solidFill>
              </a:rPr>
              <a:t>molar ratio </a:t>
            </a:r>
            <a:r>
              <a:rPr lang="en-US" altLang="zh-CN" dirty="0" smtClean="0"/>
              <a:t>(not the mass ratio) of the substances </a:t>
            </a:r>
            <a:r>
              <a:rPr lang="en-US" altLang="zh-CN" b="1" dirty="0" smtClean="0">
                <a:solidFill>
                  <a:srgbClr val="FF0000"/>
                </a:solidFill>
              </a:rPr>
              <a:t>involved</a:t>
            </a:r>
            <a:r>
              <a:rPr lang="en-US" altLang="zh-CN" dirty="0" smtClean="0"/>
              <a:t> in the reaction.</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435656" y="3048000"/>
            <a:ext cx="8479744" cy="2895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381000"/>
            <a:ext cx="8777998" cy="1219200"/>
          </a:xfrm>
          <a:prstGeom prst="rect">
            <a:avLst/>
          </a:prstGeom>
        </p:spPr>
      </p:pic>
      <p:pic>
        <p:nvPicPr>
          <p:cNvPr id="3" name="图片 2"/>
          <p:cNvPicPr>
            <a:picLocks noChangeAspect="1"/>
          </p:cNvPicPr>
          <p:nvPr/>
        </p:nvPicPr>
        <p:blipFill>
          <a:blip r:embed="rId2">
            <a:lum bright="-20000" contrast="40000"/>
          </a:blip>
          <a:srcRect b="57623"/>
          <a:stretch>
            <a:fillRect/>
          </a:stretch>
        </p:blipFill>
        <p:spPr>
          <a:xfrm>
            <a:off x="152400" y="1600200"/>
            <a:ext cx="8305800" cy="2209800"/>
          </a:xfrm>
          <a:prstGeom prst="rect">
            <a:avLst/>
          </a:prstGeom>
        </p:spPr>
      </p:pic>
      <p:sp>
        <p:nvSpPr>
          <p:cNvPr id="4" name="内容占位符 2"/>
          <p:cNvSpPr>
            <a:spLocks noGrp="1"/>
          </p:cNvSpPr>
          <p:nvPr>
            <p:custDataLst>
              <p:tags r:id="rId3"/>
            </p:custDataLst>
          </p:nvPr>
        </p:nvSpPr>
        <p:spPr>
          <a:xfrm>
            <a:off x="152400" y="3972560"/>
            <a:ext cx="8534400" cy="2352040"/>
          </a:xfrm>
          <a:prstGeom prst="rect">
            <a:avLst/>
          </a:prstGeom>
          <a:noFill/>
          <a:ln>
            <a:noFill/>
          </a:ln>
        </p:spPr>
        <p:txBody>
          <a:bodyPr vert="horz" wrap="square" lIns="91440" tIns="45720" rIns="91440" bIns="45720" numCol="1" anchor="t" anchorCtr="0" compatLnSpc="1"/>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altLang="zh-CN" sz="2000" dirty="0" smtClean="0"/>
              <a:t>mole of CH</a:t>
            </a:r>
            <a:r>
              <a:rPr lang="en-US" altLang="zh-CN" sz="2000" baseline="-25000" dirty="0" smtClean="0"/>
              <a:t>4</a:t>
            </a:r>
            <a:r>
              <a:rPr lang="en-US" altLang="zh-CN" sz="2000" dirty="0" smtClean="0"/>
              <a:t> = 1.00/16.05 = 0.0623 mol</a:t>
            </a:r>
            <a:endParaRPr lang="en-US" altLang="zh-CN" sz="2000" dirty="0" smtClean="0"/>
          </a:p>
          <a:p>
            <a:r>
              <a:rPr lang="en-US" altLang="zh-CN" sz="2000" dirty="0" smtClean="0"/>
              <a:t>Construct an equation showing mole of 1 substance over its coefficient equals to that of other substance(s).</a:t>
            </a:r>
            <a:endParaRPr lang="en-US" altLang="zh-CN" sz="2000" dirty="0" smtClean="0"/>
          </a:p>
          <a:p>
            <a:r>
              <a:rPr lang="en-US" altLang="zh-CN" sz="2000" dirty="0" smtClean="0"/>
              <a:t>                            0.0623/1 = x/1</a:t>
            </a:r>
            <a:endParaRPr lang="en-US" altLang="zh-CN" sz="2000" dirty="0" smtClean="0"/>
          </a:p>
          <a:p>
            <a:r>
              <a:rPr lang="en-US" altLang="zh-CN" sz="2000" dirty="0" smtClean="0"/>
              <a:t>                            mol of CO</a:t>
            </a:r>
            <a:r>
              <a:rPr lang="en-US" altLang="zh-CN" sz="2000" baseline="-25000" dirty="0" smtClean="0"/>
              <a:t>2</a:t>
            </a:r>
            <a:r>
              <a:rPr lang="en-US" altLang="zh-CN" sz="2000" dirty="0" smtClean="0"/>
              <a:t> = x = 0.0623 mol</a:t>
            </a:r>
            <a:endParaRPr lang="en-US" altLang="zh-CN" sz="2000" dirty="0" smtClean="0"/>
          </a:p>
          <a:p>
            <a:r>
              <a:rPr lang="en-US" altLang="zh-CN" sz="2000" dirty="0" smtClean="0"/>
              <a:t>                            mass of CO</a:t>
            </a:r>
            <a:r>
              <a:rPr lang="en-US" altLang="zh-CN" sz="2000" baseline="-25000" dirty="0" smtClean="0"/>
              <a:t>2</a:t>
            </a:r>
            <a:r>
              <a:rPr lang="en-US" altLang="zh-CN" sz="2000" dirty="0" smtClean="0"/>
              <a:t> = x/44.01 = 2.74 g</a:t>
            </a:r>
            <a:endParaRPr lang="en-US" altLang="zh-CN" sz="20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custDataLst>
              <p:tags r:id="rId1"/>
            </p:custDataLst>
          </p:nvPr>
        </p:nvSpPr>
        <p:spPr>
          <a:xfrm>
            <a:off x="269875" y="914401"/>
            <a:ext cx="8229600" cy="4800600"/>
          </a:xfrm>
          <a:prstGeom prst="rect">
            <a:avLst/>
          </a:prstGeom>
          <a:noFill/>
          <a:ln>
            <a:noFill/>
          </a:ln>
        </p:spPr>
        <p:txBody>
          <a:bodyPr vert="horz" wrap="square" lIns="91440" tIns="45720" rIns="91440" bIns="45720" numCol="1" anchor="t" anchorCtr="0" compatLnSpc="1"/>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altLang="zh-CN" dirty="0"/>
              <a:t>All questions on reacting ratios involve a variation of this approach:</a:t>
            </a:r>
            <a:endParaRPr lang="en-US" altLang="zh-CN" dirty="0"/>
          </a:p>
          <a:p>
            <a:r>
              <a:rPr lang="en-US" altLang="zh-CN" dirty="0"/>
              <a:t>1. write the balanced equation;</a:t>
            </a:r>
            <a:endParaRPr lang="en-US" altLang="zh-CN" dirty="0"/>
          </a:p>
          <a:p>
            <a:r>
              <a:rPr lang="en-US" altLang="zh-CN" dirty="0"/>
              <a:t>2. work out the mole of any substances with given data (mass, volume of gas, concentration of solute, etc.)</a:t>
            </a:r>
            <a:endParaRPr lang="en-US" altLang="zh-CN" dirty="0"/>
          </a:p>
          <a:p>
            <a:r>
              <a:rPr lang="en-US" altLang="zh-CN" dirty="0"/>
              <a:t>3. Construct equation that connects different substances with their moles over their coefficients;</a:t>
            </a:r>
            <a:endParaRPr lang="en-US" altLang="zh-CN" dirty="0"/>
          </a:p>
          <a:p>
            <a:r>
              <a:rPr lang="en-US" altLang="zh-CN" dirty="0"/>
              <a:t>4. Work out mole of required unknown substance;</a:t>
            </a:r>
            <a:endParaRPr lang="en-US" altLang="zh-CN" dirty="0"/>
          </a:p>
          <a:p>
            <a:r>
              <a:rPr lang="en-US" altLang="zh-CN" dirty="0"/>
              <a:t>5. Calculate whatever the question requires afterwards.</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r="923"/>
          <a:stretch>
            <a:fillRect/>
          </a:stretch>
        </p:blipFill>
        <p:spPr>
          <a:xfrm>
            <a:off x="304801" y="381000"/>
            <a:ext cx="8382000" cy="1676400"/>
          </a:xfrm>
          <a:prstGeom prst="rect">
            <a:avLst/>
          </a:prstGeom>
        </p:spPr>
      </p:pic>
      <p:pic>
        <p:nvPicPr>
          <p:cNvPr id="3" name="图片 2"/>
          <p:cNvPicPr>
            <a:picLocks noChangeAspect="1"/>
          </p:cNvPicPr>
          <p:nvPr/>
        </p:nvPicPr>
        <p:blipFill>
          <a:blip r:embed="rId2">
            <a:lum bright="-20000" contrast="40000"/>
          </a:blip>
          <a:stretch>
            <a:fillRect/>
          </a:stretch>
        </p:blipFill>
        <p:spPr>
          <a:xfrm>
            <a:off x="304800" y="2057399"/>
            <a:ext cx="8382000" cy="405036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819150"/>
          </a:xfrm>
        </p:spPr>
        <p:txBody>
          <a:bodyPr/>
          <a:lstStyle/>
          <a:p>
            <a:r>
              <a:rPr lang="en-US" altLang="zh-CN" dirty="0" smtClean="0"/>
              <a:t>Limiting Reactant</a:t>
            </a:r>
            <a:endParaRPr lang="zh-CN" altLang="en-US" dirty="0"/>
          </a:p>
        </p:txBody>
      </p:sp>
      <p:sp>
        <p:nvSpPr>
          <p:cNvPr id="3" name="内容占位符 2"/>
          <p:cNvSpPr>
            <a:spLocks noGrp="1"/>
          </p:cNvSpPr>
          <p:nvPr>
            <p:ph idx="1"/>
          </p:nvPr>
        </p:nvSpPr>
        <p:spPr>
          <a:xfrm>
            <a:off x="457200" y="1524001"/>
            <a:ext cx="8229600" cy="4800600"/>
          </a:xfrm>
        </p:spPr>
        <p:txBody>
          <a:bodyPr/>
          <a:lstStyle/>
          <a:p>
            <a:r>
              <a:rPr lang="en-US" altLang="zh-CN" dirty="0"/>
              <a:t>In many chemical reactions the relative amounts of reactants available to </a:t>
            </a:r>
            <a:r>
              <a:rPr lang="en-US" altLang="zh-CN" dirty="0" smtClean="0"/>
              <a:t>react together </a:t>
            </a:r>
            <a:r>
              <a:rPr lang="en-US" altLang="zh-CN" dirty="0"/>
              <a:t>will similarly affect t</a:t>
            </a:r>
            <a:r>
              <a:rPr lang="en-US" altLang="zh-CN" dirty="0" smtClean="0"/>
              <a:t>he </a:t>
            </a:r>
            <a:r>
              <a:rPr lang="en-US" altLang="zh-CN" dirty="0"/>
              <a:t>amount of product. </a:t>
            </a:r>
            <a:endParaRPr lang="en-US" altLang="zh-CN" dirty="0" smtClean="0"/>
          </a:p>
          <a:p>
            <a:r>
              <a:rPr lang="en-US" altLang="zh-CN" dirty="0" smtClean="0"/>
              <a:t>The </a:t>
            </a:r>
            <a:r>
              <a:rPr lang="en-US" altLang="zh-CN" dirty="0"/>
              <a:t>reactant that determines </a:t>
            </a:r>
            <a:r>
              <a:rPr lang="en-US" altLang="zh-CN" dirty="0" smtClean="0"/>
              <a:t>the quantity </a:t>
            </a:r>
            <a:r>
              <a:rPr lang="en-US" altLang="zh-CN" dirty="0"/>
              <a:t>of product is known as the </a:t>
            </a:r>
            <a:r>
              <a:rPr lang="en-US" altLang="zh-CN" b="1" dirty="0">
                <a:solidFill>
                  <a:srgbClr val="FF0000"/>
                </a:solidFill>
              </a:rPr>
              <a:t>limiting reactant/limiting reagent</a:t>
            </a:r>
            <a:r>
              <a:rPr lang="en-US" altLang="zh-CN" dirty="0"/>
              <a:t>. </a:t>
            </a:r>
            <a:endParaRPr lang="en-US" altLang="zh-CN" dirty="0" smtClean="0"/>
          </a:p>
          <a:p>
            <a:r>
              <a:rPr lang="en-US" altLang="zh-CN" dirty="0" smtClean="0"/>
              <a:t>Other </a:t>
            </a:r>
            <a:r>
              <a:rPr lang="en-US" altLang="zh-CN" dirty="0"/>
              <a:t>reactants will </a:t>
            </a:r>
            <a:r>
              <a:rPr lang="en-US" altLang="zh-CN" dirty="0" smtClean="0"/>
              <a:t>therefore not </a:t>
            </a:r>
            <a:r>
              <a:rPr lang="en-US" altLang="zh-CN" dirty="0"/>
              <a:t>be fully used, and are said to be </a:t>
            </a:r>
            <a:r>
              <a:rPr lang="en-US" altLang="zh-CN" b="1" dirty="0">
                <a:solidFill>
                  <a:srgbClr val="FF0000"/>
                </a:solidFill>
              </a:rPr>
              <a:t>in excess / excess reactant</a:t>
            </a:r>
            <a:r>
              <a:rPr lang="en-US" altLang="zh-CN" dirty="0" smtClean="0"/>
              <a:t>.</a:t>
            </a:r>
            <a:endParaRPr lang="en-US" altLang="zh-CN" dirty="0" smtClean="0"/>
          </a:p>
          <a:p>
            <a:r>
              <a:rPr lang="en-US" altLang="zh-CN" dirty="0"/>
              <a:t>Identifying the limiting reactant </a:t>
            </a:r>
            <a:r>
              <a:rPr lang="en-US" altLang="zh-CN" dirty="0" smtClean="0"/>
              <a:t>is therefore </a:t>
            </a:r>
            <a:r>
              <a:rPr lang="en-US" altLang="zh-CN" dirty="0"/>
              <a:t>a crucial step before we can calculate the expected quantity of product.</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704850"/>
            <a:ext cx="8229600" cy="698500"/>
          </a:xfrm>
        </p:spPr>
        <p:txBody>
          <a:bodyPr/>
          <a:p>
            <a:r>
              <a:rPr lang="en-US" altLang="zh-CN"/>
              <a:t>Determining Limiting Reactant</a:t>
            </a:r>
            <a:endParaRPr lang="en-US" altLang="zh-CN"/>
          </a:p>
        </p:txBody>
      </p:sp>
      <p:sp>
        <p:nvSpPr>
          <p:cNvPr id="3" name="内容占位符 2"/>
          <p:cNvSpPr>
            <a:spLocks noGrp="1"/>
          </p:cNvSpPr>
          <p:nvPr>
            <p:ph idx="1"/>
          </p:nvPr>
        </p:nvSpPr>
        <p:spPr>
          <a:xfrm>
            <a:off x="457200" y="1605280"/>
            <a:ext cx="8229600" cy="4719320"/>
          </a:xfrm>
        </p:spPr>
        <p:txBody>
          <a:bodyPr/>
          <a:p>
            <a:r>
              <a:rPr lang="en-US" altLang="zh-CN"/>
              <a:t>Calculate the mole of both/all the reactants;</a:t>
            </a:r>
            <a:endParaRPr lang="en-US" altLang="zh-CN"/>
          </a:p>
          <a:p>
            <a:r>
              <a:rPr lang="en-US" altLang="zh-CN"/>
              <a:t>Divide the mole of each reactant by its coefficient in the balanced equation;</a:t>
            </a:r>
            <a:endParaRPr lang="en-US" altLang="zh-CN"/>
          </a:p>
          <a:p>
            <a:r>
              <a:rPr lang="en-US" altLang="zh-CN"/>
              <a:t>The one with smallest quotient would be the limiting reactant;</a:t>
            </a:r>
            <a:endParaRPr lang="en-US" altLang="zh-CN"/>
          </a:p>
          <a:p>
            <a:r>
              <a:rPr lang="en-US" altLang="zh-CN"/>
              <a:t>All other reactants are in excess.</a:t>
            </a:r>
            <a:endParaRPr lang="en-US" altLang="zh-CN"/>
          </a:p>
          <a:p>
            <a:r>
              <a:rPr lang="en-US" altLang="zh-CN"/>
              <a:t>The mole of limiting reactant can be used to calculate the mole of excess reactants that are involved in the reaction.</a:t>
            </a:r>
            <a:endParaRPr lang="en-US" altLang="zh-CN"/>
          </a:p>
          <a:p>
            <a:r>
              <a:rPr lang="en-US" altLang="zh-CN"/>
              <a:t>The difference between the involved and the total excess reactants would give the amount in excess.</a:t>
            </a:r>
            <a:endParaRPr lang="en-US" altLang="zh-CN"/>
          </a:p>
          <a:p>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819150"/>
          </a:xfrm>
        </p:spPr>
        <p:txBody>
          <a:bodyPr/>
          <a:lstStyle/>
          <a:p>
            <a:r>
              <a:rPr lang="en-US" altLang="zh-CN" sz="4800" dirty="0" smtClean="0"/>
              <a:t>Avogadro Constant and the Mole</a:t>
            </a:r>
            <a:endParaRPr lang="zh-CN" altLang="en-US" sz="4800" dirty="0"/>
          </a:p>
        </p:txBody>
      </p:sp>
      <p:sp>
        <p:nvSpPr>
          <p:cNvPr id="3" name="内容占位符 2"/>
          <p:cNvSpPr>
            <a:spLocks noGrp="1"/>
          </p:cNvSpPr>
          <p:nvPr>
            <p:ph idx="1"/>
          </p:nvPr>
        </p:nvSpPr>
        <p:spPr>
          <a:xfrm>
            <a:off x="457200" y="1524001"/>
            <a:ext cx="8229600" cy="4800600"/>
          </a:xfrm>
        </p:spPr>
        <p:txBody>
          <a:bodyPr/>
          <a:lstStyle/>
          <a:p>
            <a:r>
              <a:rPr lang="en-US" altLang="zh-CN" dirty="0" smtClean="0"/>
              <a:t>The </a:t>
            </a:r>
            <a:r>
              <a:rPr lang="en-US" altLang="zh-CN" dirty="0"/>
              <a:t>number, accurately stated as 6.02214129 × 10</a:t>
            </a:r>
            <a:r>
              <a:rPr lang="en-US" altLang="zh-CN" baseline="30000" dirty="0"/>
              <a:t>23</a:t>
            </a:r>
            <a:r>
              <a:rPr lang="en-US" altLang="zh-CN" dirty="0"/>
              <a:t>, is known as the </a:t>
            </a:r>
            <a:r>
              <a:rPr lang="en-US" altLang="zh-CN" b="1" dirty="0" smtClean="0">
                <a:solidFill>
                  <a:srgbClr val="FF0000"/>
                </a:solidFill>
              </a:rPr>
              <a:t>Avogadro number</a:t>
            </a:r>
            <a:r>
              <a:rPr lang="en-US" altLang="zh-CN" dirty="0"/>
              <a:t>, and it is the basis of the unit of </a:t>
            </a:r>
            <a:r>
              <a:rPr lang="en-US" altLang="zh-CN" b="1" dirty="0">
                <a:solidFill>
                  <a:srgbClr val="FF0000"/>
                </a:solidFill>
              </a:rPr>
              <a:t>amount</a:t>
            </a:r>
            <a:r>
              <a:rPr lang="en-US" altLang="zh-CN" dirty="0"/>
              <a:t> used in chemistry known as </a:t>
            </a:r>
            <a:r>
              <a:rPr lang="en-US" altLang="zh-CN" dirty="0" smtClean="0"/>
              <a:t>the </a:t>
            </a:r>
            <a:r>
              <a:rPr lang="en-US" altLang="zh-CN" b="1" dirty="0" smtClean="0">
                <a:solidFill>
                  <a:srgbClr val="FF0000"/>
                </a:solidFill>
              </a:rPr>
              <a:t>mole</a:t>
            </a:r>
            <a:r>
              <a:rPr lang="en-US" altLang="zh-CN" dirty="0" smtClean="0"/>
              <a:t>.</a:t>
            </a:r>
            <a:endParaRPr lang="en-US" altLang="zh-CN" dirty="0" smtClean="0"/>
          </a:p>
          <a:p>
            <a:r>
              <a:rPr lang="en-US" altLang="zh-CN" b="1" dirty="0" smtClean="0">
                <a:solidFill>
                  <a:srgbClr val="FF0000"/>
                </a:solidFill>
              </a:rPr>
              <a:t>Mole, the unit of amount,</a:t>
            </a:r>
            <a:r>
              <a:rPr lang="en-US" altLang="zh-CN" dirty="0" smtClean="0"/>
              <a:t> </a:t>
            </a:r>
            <a:r>
              <a:rPr lang="en-US" altLang="zh-CN" dirty="0"/>
              <a:t>is one of the base units in the SI system and has </a:t>
            </a:r>
            <a:r>
              <a:rPr lang="en-US" altLang="zh-CN" dirty="0" smtClean="0"/>
              <a:t>the unit </a:t>
            </a:r>
            <a:r>
              <a:rPr lang="en-US" altLang="zh-CN" dirty="0"/>
              <a:t>symbol </a:t>
            </a:r>
            <a:r>
              <a:rPr lang="en-US" altLang="zh-CN" b="1" dirty="0">
                <a:solidFill>
                  <a:srgbClr val="FF0000"/>
                </a:solidFill>
              </a:rPr>
              <a:t>mol</a:t>
            </a:r>
            <a:r>
              <a:rPr lang="en-US" altLang="zh-CN" dirty="0" smtClean="0"/>
              <a:t>.</a:t>
            </a:r>
            <a:endParaRPr lang="en-US" altLang="zh-CN" dirty="0" smtClean="0"/>
          </a:p>
          <a:p>
            <a:r>
              <a:rPr lang="en-US" altLang="zh-CN" dirty="0" smtClean="0"/>
              <a:t>So </a:t>
            </a:r>
            <a:r>
              <a:rPr lang="en-US" altLang="zh-CN" b="1" dirty="0" smtClean="0">
                <a:solidFill>
                  <a:srgbClr val="FF0000"/>
                </a:solidFill>
              </a:rPr>
              <a:t>t</a:t>
            </a:r>
            <a:r>
              <a:rPr lang="en-GB" altLang="zh-CN" b="1" dirty="0" smtClean="0">
                <a:solidFill>
                  <a:srgbClr val="FF0000"/>
                </a:solidFill>
              </a:rPr>
              <a:t>he </a:t>
            </a:r>
            <a:r>
              <a:rPr lang="en-GB" altLang="zh-CN" b="1" dirty="0">
                <a:solidFill>
                  <a:srgbClr val="FF0000"/>
                </a:solidFill>
              </a:rPr>
              <a:t>Avogadro constant</a:t>
            </a:r>
            <a:r>
              <a:rPr lang="en-GB" altLang="zh-CN" b="1" dirty="0" smtClean="0">
                <a:solidFill>
                  <a:srgbClr val="FF0000"/>
                </a:solidFill>
              </a:rPr>
              <a:t>, 6.02 </a:t>
            </a:r>
            <a:r>
              <a:rPr lang="en-GB" altLang="zh-CN" b="1" dirty="0">
                <a:solidFill>
                  <a:srgbClr val="FF0000"/>
                </a:solidFill>
              </a:rPr>
              <a:t>× 10</a:t>
            </a:r>
            <a:r>
              <a:rPr lang="en-GB" altLang="zh-CN" b="1" baseline="30000" dirty="0">
                <a:solidFill>
                  <a:srgbClr val="FF0000"/>
                </a:solidFill>
              </a:rPr>
              <a:t>23</a:t>
            </a:r>
            <a:r>
              <a:rPr lang="en-GB" altLang="zh-CN" b="1" dirty="0">
                <a:solidFill>
                  <a:srgbClr val="FF0000"/>
                </a:solidFill>
              </a:rPr>
              <a:t>, is </a:t>
            </a:r>
            <a:r>
              <a:rPr lang="en-GB" altLang="zh-CN" b="1" dirty="0" smtClean="0">
                <a:solidFill>
                  <a:srgbClr val="FF0000"/>
                </a:solidFill>
              </a:rPr>
              <a:t>the number </a:t>
            </a:r>
            <a:r>
              <a:rPr lang="en-GB" altLang="zh-CN" b="1" dirty="0">
                <a:solidFill>
                  <a:srgbClr val="FF0000"/>
                </a:solidFill>
              </a:rPr>
              <a:t>of particles </a:t>
            </a:r>
            <a:r>
              <a:rPr lang="en-GB" altLang="zh-CN" b="1" dirty="0" smtClean="0">
                <a:solidFill>
                  <a:srgbClr val="FF0000"/>
                </a:solidFill>
              </a:rPr>
              <a:t>in </a:t>
            </a:r>
            <a:r>
              <a:rPr lang="en-US" altLang="zh-CN" b="1" dirty="0" smtClean="0">
                <a:solidFill>
                  <a:srgbClr val="FF0000"/>
                </a:solidFill>
              </a:rPr>
              <a:t>one </a:t>
            </a:r>
            <a:r>
              <a:rPr lang="en-US" altLang="zh-CN" b="1" dirty="0">
                <a:solidFill>
                  <a:srgbClr val="FF0000"/>
                </a:solidFill>
              </a:rPr>
              <a:t>mole of a </a:t>
            </a:r>
            <a:r>
              <a:rPr lang="en-US" altLang="zh-CN" b="1" dirty="0" smtClean="0">
                <a:solidFill>
                  <a:srgbClr val="FF0000"/>
                </a:solidFill>
              </a:rPr>
              <a:t>substance and </a:t>
            </a:r>
            <a:r>
              <a:rPr lang="en-US" altLang="zh-CN" b="1" dirty="0">
                <a:solidFill>
                  <a:srgbClr val="FF0000"/>
                </a:solidFill>
              </a:rPr>
              <a:t>has the units mol</a:t>
            </a:r>
            <a:r>
              <a:rPr lang="en-US" altLang="zh-CN" b="1" baseline="30000" dirty="0">
                <a:solidFill>
                  <a:srgbClr val="FF0000"/>
                </a:solidFill>
              </a:rPr>
              <a:t>–1</a:t>
            </a:r>
            <a:r>
              <a:rPr lang="en-US" altLang="zh-CN" dirty="0"/>
              <a:t>.</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742950"/>
          </a:xfrm>
        </p:spPr>
        <p:txBody>
          <a:bodyPr/>
          <a:lstStyle/>
          <a:p>
            <a:r>
              <a:rPr lang="en-US" altLang="zh-CN" dirty="0" smtClean="0"/>
              <a:t>Theoretical yield</a:t>
            </a:r>
            <a:endParaRPr lang="zh-CN" altLang="en-US" dirty="0"/>
          </a:p>
        </p:txBody>
      </p:sp>
      <p:sp>
        <p:nvSpPr>
          <p:cNvPr id="3" name="内容占位符 2"/>
          <p:cNvSpPr>
            <a:spLocks noGrp="1"/>
          </p:cNvSpPr>
          <p:nvPr>
            <p:ph idx="1"/>
          </p:nvPr>
        </p:nvSpPr>
        <p:spPr>
          <a:xfrm>
            <a:off x="457200" y="1295401"/>
            <a:ext cx="8229600" cy="5029200"/>
          </a:xfrm>
        </p:spPr>
        <p:txBody>
          <a:bodyPr/>
          <a:lstStyle/>
          <a:p>
            <a:r>
              <a:rPr lang="en-US" altLang="zh-CN" dirty="0"/>
              <a:t>The </a:t>
            </a:r>
            <a:r>
              <a:rPr lang="en-US" altLang="zh-CN" b="1" dirty="0">
                <a:solidFill>
                  <a:srgbClr val="FF0000"/>
                </a:solidFill>
              </a:rPr>
              <a:t>theoretical </a:t>
            </a:r>
            <a:r>
              <a:rPr lang="en-US" altLang="zh-CN" b="1" dirty="0" smtClean="0">
                <a:solidFill>
                  <a:srgbClr val="FF0000"/>
                </a:solidFill>
              </a:rPr>
              <a:t>yield</a:t>
            </a:r>
            <a:r>
              <a:rPr lang="en-US" altLang="zh-CN" dirty="0" smtClean="0"/>
              <a:t> (in </a:t>
            </a:r>
            <a:r>
              <a:rPr lang="en-US" altLang="zh-CN" dirty="0"/>
              <a:t>grams or </a:t>
            </a:r>
            <a:r>
              <a:rPr lang="en-US" altLang="zh-CN" dirty="0" smtClean="0"/>
              <a:t>moles) </a:t>
            </a:r>
            <a:r>
              <a:rPr lang="en-US" altLang="zh-CN" dirty="0"/>
              <a:t>refers to </a:t>
            </a:r>
            <a:r>
              <a:rPr lang="en-US" altLang="zh-CN" dirty="0" smtClean="0"/>
              <a:t>the maximum </a:t>
            </a:r>
            <a:r>
              <a:rPr lang="en-US" altLang="zh-CN" dirty="0"/>
              <a:t>amount of product obtainable, assuming </a:t>
            </a:r>
            <a:r>
              <a:rPr lang="en-US" altLang="zh-CN" b="1" dirty="0">
                <a:solidFill>
                  <a:srgbClr val="FF0000"/>
                </a:solidFill>
              </a:rPr>
              <a:t>100% of the limiting reactant </a:t>
            </a:r>
            <a:r>
              <a:rPr lang="en-US" altLang="zh-CN" b="1" dirty="0" smtClean="0">
                <a:solidFill>
                  <a:srgbClr val="FF0000"/>
                </a:solidFill>
              </a:rPr>
              <a:t>is converted </a:t>
            </a:r>
            <a:r>
              <a:rPr lang="en-US" altLang="zh-CN" b="1" dirty="0">
                <a:solidFill>
                  <a:srgbClr val="FF0000"/>
                </a:solidFill>
              </a:rPr>
              <a:t>to product</a:t>
            </a:r>
            <a:r>
              <a:rPr lang="en-US" altLang="zh-CN" dirty="0"/>
              <a:t>.</a:t>
            </a:r>
            <a:endParaRPr lang="en-US" altLang="zh-CN" dirty="0"/>
          </a:p>
          <a:p>
            <a:r>
              <a:rPr lang="en-US" altLang="zh-CN" dirty="0"/>
              <a:t>Note that </a:t>
            </a:r>
            <a:r>
              <a:rPr lang="en-US" altLang="zh-CN" dirty="0" smtClean="0"/>
              <a:t>identification </a:t>
            </a:r>
            <a:r>
              <a:rPr lang="en-US" altLang="zh-CN" dirty="0"/>
              <a:t>of the limiting reactant depends on the mole ratios in </a:t>
            </a:r>
            <a:r>
              <a:rPr lang="en-US" altLang="zh-CN" dirty="0" smtClean="0"/>
              <a:t>the balanced </a:t>
            </a:r>
            <a:r>
              <a:rPr lang="en-US" altLang="zh-CN" dirty="0"/>
              <a:t>chemical equation for the reaction. </a:t>
            </a:r>
            <a:endParaRPr lang="en-US" altLang="zh-CN" dirty="0" smtClean="0"/>
          </a:p>
          <a:p>
            <a:r>
              <a:rPr lang="en-US" altLang="zh-CN" dirty="0" smtClean="0"/>
              <a:t>This </a:t>
            </a:r>
            <a:r>
              <a:rPr lang="en-US" altLang="zh-CN" dirty="0"/>
              <a:t>means that </a:t>
            </a:r>
            <a:r>
              <a:rPr lang="en-US" altLang="zh-CN" b="1" dirty="0">
                <a:solidFill>
                  <a:srgbClr val="FF0000"/>
                </a:solidFill>
              </a:rPr>
              <a:t>if reactant quantities </a:t>
            </a:r>
            <a:r>
              <a:rPr lang="en-US" altLang="zh-CN" b="1" dirty="0" smtClean="0">
                <a:solidFill>
                  <a:srgbClr val="FF0000"/>
                </a:solidFill>
              </a:rPr>
              <a:t>are given </a:t>
            </a:r>
            <a:r>
              <a:rPr lang="en-US" altLang="zh-CN" b="1" dirty="0">
                <a:solidFill>
                  <a:srgbClr val="FF0000"/>
                </a:solidFill>
              </a:rPr>
              <a:t>in grams, they must </a:t>
            </a:r>
            <a:r>
              <a:rPr lang="en-US" altLang="zh-CN" b="1" dirty="0" smtClean="0">
                <a:solidFill>
                  <a:srgbClr val="FF0000"/>
                </a:solidFill>
              </a:rPr>
              <a:t>first </a:t>
            </a:r>
            <a:r>
              <a:rPr lang="en-US" altLang="zh-CN" b="1" dirty="0">
                <a:solidFill>
                  <a:srgbClr val="FF0000"/>
                </a:solidFill>
              </a:rPr>
              <a:t>be converted to moles</a:t>
            </a:r>
            <a:r>
              <a:rPr lang="en-US" altLang="zh-CN" dirty="0"/>
              <a:t>.</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4800" y="1371600"/>
            <a:ext cx="8381772" cy="167640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228600"/>
            <a:ext cx="8291723" cy="2743200"/>
          </a:xfrm>
          <a:prstGeom prst="rect">
            <a:avLst/>
          </a:prstGeom>
        </p:spPr>
      </p:pic>
      <p:sp>
        <p:nvSpPr>
          <p:cNvPr id="4" name="内容占位符 2"/>
          <p:cNvSpPr>
            <a:spLocks noGrp="1"/>
          </p:cNvSpPr>
          <p:nvPr>
            <p:custDataLst>
              <p:tags r:id="rId2"/>
            </p:custDataLst>
          </p:nvPr>
        </p:nvSpPr>
        <p:spPr>
          <a:xfrm>
            <a:off x="457200" y="3261360"/>
            <a:ext cx="8229600" cy="3063240"/>
          </a:xfrm>
          <a:prstGeom prst="rect">
            <a:avLst/>
          </a:prstGeom>
          <a:noFill/>
          <a:ln>
            <a:noFill/>
          </a:ln>
        </p:spPr>
        <p:txBody>
          <a:bodyPr vert="horz" wrap="square" lIns="91440" tIns="45720" rIns="91440" bIns="45720" numCol="1" anchor="t" anchorCtr="0" compatLnSpc="1"/>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altLang="zh-CN" sz="2000" dirty="0"/>
              <a:t>divide mol of NH3 by its coefficient and do the same for CuO:</a:t>
            </a:r>
            <a:endParaRPr lang="en-US" altLang="zh-CN" sz="2000" dirty="0"/>
          </a:p>
          <a:p>
            <a:r>
              <a:rPr lang="en-US" altLang="zh-CN" sz="2000" dirty="0"/>
              <a:t>NH</a:t>
            </a:r>
            <a:r>
              <a:rPr lang="en-US" altLang="zh-CN" sz="2000" baseline="-25000" dirty="0"/>
              <a:t>3</a:t>
            </a:r>
            <a:r>
              <a:rPr lang="en-US" altLang="zh-CN" sz="2000" dirty="0"/>
              <a:t>: 1.06/2=0.53 mol of reaction equation</a:t>
            </a:r>
            <a:endParaRPr lang="en-US" altLang="zh-CN" sz="2000" dirty="0"/>
          </a:p>
          <a:p>
            <a:r>
              <a:rPr lang="en-US" altLang="zh-CN" sz="2000" dirty="0"/>
              <a:t>CuO: 1.14/3=0.38 mol of reaction equation</a:t>
            </a:r>
            <a:endParaRPr lang="en-US" altLang="zh-CN" sz="2000" dirty="0"/>
          </a:p>
          <a:p>
            <a:pPr lvl="0"/>
            <a:r>
              <a:rPr lang="en-US" altLang="zh-CN" sz="2000" dirty="0" smtClean="0"/>
              <a:t>0.53&gt;0.38</a:t>
            </a:r>
            <a:endParaRPr lang="en-US" altLang="zh-CN" sz="2000" dirty="0" smtClean="0"/>
          </a:p>
          <a:p>
            <a:pPr lvl="0"/>
            <a:r>
              <a:rPr lang="en-US" altLang="zh-CN" sz="2000" dirty="0" smtClean="0"/>
              <a:t>The smallest one (this can also be applied in reactions with more than 2 reactants) would be decided as the limiting reactant so in this case CuO is the limiting reactant. </a:t>
            </a:r>
            <a:endParaRPr lang="en-US" altLang="zh-CN" sz="20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533400" y="990600"/>
            <a:ext cx="8066096" cy="2971800"/>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2001"/>
            <a:ext cx="8229600" cy="5562600"/>
          </a:xfrm>
        </p:spPr>
        <p:txBody>
          <a:bodyPr/>
          <a:lstStyle/>
          <a:p>
            <a:r>
              <a:rPr lang="en-US" altLang="zh-CN" dirty="0"/>
              <a:t>We can also do the question like this:</a:t>
            </a:r>
            <a:endParaRPr lang="en-US" altLang="zh-CN" dirty="0"/>
          </a:p>
          <a:p>
            <a:r>
              <a:rPr lang="en-US" altLang="zh-CN" dirty="0"/>
              <a:t>n</a:t>
            </a:r>
            <a:r>
              <a:rPr lang="en-US" altLang="zh-CN" baseline="-25000" dirty="0"/>
              <a:t>NH3</a:t>
            </a:r>
            <a:r>
              <a:rPr lang="en-US" altLang="zh-CN" dirty="0"/>
              <a:t> = 1.06mol, n</a:t>
            </a:r>
            <a:r>
              <a:rPr lang="en-US" altLang="zh-CN" baseline="-25000" dirty="0"/>
              <a:t>CuO</a:t>
            </a:r>
            <a:r>
              <a:rPr lang="en-US" altLang="zh-CN" dirty="0"/>
              <a:t> = 1.14mol</a:t>
            </a:r>
            <a:endParaRPr lang="en-US" altLang="zh-CN" dirty="0"/>
          </a:p>
          <a:p>
            <a:pPr lvl="0"/>
            <a:r>
              <a:rPr lang="en-US" altLang="zh-CN" dirty="0" smtClean="0"/>
              <a:t>                   2 NH</a:t>
            </a:r>
            <a:r>
              <a:rPr lang="en-US" altLang="zh-CN" baseline="-25000" dirty="0" smtClean="0"/>
              <a:t>3</a:t>
            </a:r>
            <a:r>
              <a:rPr lang="en-US" altLang="zh-CN" dirty="0" smtClean="0"/>
              <a:t> + 3 CuO → N</a:t>
            </a:r>
            <a:r>
              <a:rPr lang="en-US" altLang="zh-CN" baseline="-25000" dirty="0" smtClean="0"/>
              <a:t>2</a:t>
            </a:r>
            <a:r>
              <a:rPr lang="en-US" altLang="zh-CN" dirty="0" smtClean="0"/>
              <a:t> + 3 Cu + 3 H</a:t>
            </a:r>
            <a:r>
              <a:rPr lang="en-US" altLang="zh-CN" baseline="-25000" dirty="0" smtClean="0"/>
              <a:t>2</a:t>
            </a:r>
            <a:r>
              <a:rPr lang="en-US" altLang="zh-CN" dirty="0" smtClean="0"/>
              <a:t>O</a:t>
            </a:r>
            <a:endParaRPr lang="en-US" altLang="zh-CN" dirty="0" smtClean="0"/>
          </a:p>
          <a:p>
            <a:pPr lvl="0"/>
            <a:r>
              <a:rPr lang="en-US" altLang="zh-CN" dirty="0" smtClean="0"/>
              <a:t>Initial mol   1.06	       1.14         0        0          0</a:t>
            </a:r>
            <a:endParaRPr lang="en-US" altLang="zh-CN" dirty="0" smtClean="0"/>
          </a:p>
          <a:p>
            <a:pPr lvl="0"/>
            <a:r>
              <a:rPr lang="en-US" altLang="zh-CN" dirty="0" smtClean="0">
                <a:solidFill>
                  <a:srgbClr val="FF0000"/>
                </a:solidFill>
              </a:rPr>
              <a:t>(Change</a:t>
            </a:r>
            <a:r>
              <a:rPr lang="en-US" altLang="zh-CN" baseline="-25000" dirty="0" smtClean="0">
                <a:solidFill>
                  <a:srgbClr val="FF0000"/>
                </a:solidFill>
              </a:rPr>
              <a:t>1</a:t>
            </a:r>
            <a:r>
              <a:rPr lang="en-US" altLang="zh-CN" dirty="0" smtClean="0">
                <a:solidFill>
                  <a:srgbClr val="FF0000"/>
                </a:solidFill>
              </a:rPr>
              <a:t>    1.06</a:t>
            </a:r>
            <a:r>
              <a:rPr lang="en-US" altLang="zh-CN" sz="1600" dirty="0" smtClean="0">
                <a:solidFill>
                  <a:srgbClr val="FF0000"/>
                </a:solidFill>
              </a:rPr>
              <a:t>(limiting)</a:t>
            </a:r>
            <a:r>
              <a:rPr lang="en-US" altLang="zh-CN" dirty="0" smtClean="0">
                <a:solidFill>
                  <a:srgbClr val="FF0000"/>
                </a:solidFill>
              </a:rPr>
              <a:t> 1.59 </a:t>
            </a:r>
            <a:r>
              <a:rPr lang="en-US" altLang="zh-CN" sz="2000" dirty="0" smtClean="0">
                <a:solidFill>
                  <a:srgbClr val="FF0000"/>
                </a:solidFill>
              </a:rPr>
              <a:t>(more than 1.14 so not possible)</a:t>
            </a:r>
            <a:r>
              <a:rPr lang="en-US" altLang="zh-CN" dirty="0" smtClean="0">
                <a:solidFill>
                  <a:srgbClr val="FF0000"/>
                </a:solidFill>
              </a:rPr>
              <a:t> )</a:t>
            </a:r>
            <a:endParaRPr lang="en-US" altLang="zh-CN" dirty="0" smtClean="0">
              <a:solidFill>
                <a:srgbClr val="FF0000"/>
              </a:solidFill>
            </a:endParaRPr>
          </a:p>
          <a:p>
            <a:pPr lvl="0"/>
            <a:r>
              <a:rPr lang="en-US" altLang="zh-CN" dirty="0" smtClean="0"/>
              <a:t>Change</a:t>
            </a:r>
            <a:r>
              <a:rPr lang="en-US" altLang="zh-CN" baseline="-25000" dirty="0" smtClean="0"/>
              <a:t>2     </a:t>
            </a:r>
            <a:r>
              <a:rPr lang="en-US" altLang="zh-CN" dirty="0" smtClean="0"/>
              <a:t>  -0.76        -1.14 </a:t>
            </a:r>
            <a:r>
              <a:rPr lang="en-US" altLang="zh-CN" sz="1600" dirty="0" smtClean="0"/>
              <a:t>(limiting)</a:t>
            </a:r>
            <a:endParaRPr lang="en-US" altLang="zh-CN" dirty="0" smtClean="0"/>
          </a:p>
          <a:p>
            <a:pPr lvl="0"/>
            <a:r>
              <a:rPr lang="en-US" altLang="zh-CN" dirty="0" smtClean="0"/>
              <a:t>Final mol    0.30</a:t>
            </a:r>
            <a:r>
              <a:rPr lang="en-US" altLang="zh-CN" sz="1600" dirty="0" smtClean="0"/>
              <a:t>(remain)</a:t>
            </a:r>
            <a:r>
              <a:rPr lang="en-US" altLang="zh-CN" dirty="0" smtClean="0"/>
              <a:t>   0       0.38     1.14      1.14</a:t>
            </a:r>
            <a:endParaRPr lang="en-US" altLang="zh-CN" dirty="0" smtClean="0"/>
          </a:p>
          <a:p>
            <a:pPr lvl="0"/>
            <a:r>
              <a:rPr lang="en-US" altLang="zh-CN" dirty="0" smtClean="0"/>
              <a:t>Mass of remaining excess reactant and all products can then be easily calculated.</a:t>
            </a:r>
            <a:endParaRPr lang="en-US" altLang="zh-CN"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2001"/>
            <a:ext cx="8229600" cy="5562600"/>
          </a:xfrm>
        </p:spPr>
        <p:txBody>
          <a:bodyPr/>
          <a:lstStyle/>
          <a:p>
            <a:r>
              <a:rPr lang="en-US" altLang="zh-CN" dirty="0"/>
              <a:t>There are alternate approaches to determining the limiting reactant, such as </a:t>
            </a:r>
            <a:r>
              <a:rPr lang="en-US" altLang="zh-CN" dirty="0" smtClean="0"/>
              <a:t>calculating which </a:t>
            </a:r>
            <a:r>
              <a:rPr lang="en-US" altLang="zh-CN" dirty="0"/>
              <a:t>given amount of reactant would yield the smallest amount of product. </a:t>
            </a:r>
            <a:endParaRPr lang="en-US" altLang="zh-CN" dirty="0" smtClean="0"/>
          </a:p>
          <a:p>
            <a:r>
              <a:rPr lang="en-US" altLang="zh-CN" dirty="0" smtClean="0"/>
              <a:t>But in essence</a:t>
            </a:r>
            <a:r>
              <a:rPr lang="en-US" altLang="zh-CN" dirty="0"/>
              <a:t>, all questions on limiting reactant and theoretical yield involve comparing </a:t>
            </a:r>
            <a:r>
              <a:rPr lang="en-US" altLang="zh-CN" dirty="0" smtClean="0"/>
              <a:t>the mole </a:t>
            </a:r>
            <a:r>
              <a:rPr lang="en-US" altLang="zh-CN" dirty="0"/>
              <a:t>ratio of given masses of reactants with the </a:t>
            </a:r>
            <a:r>
              <a:rPr lang="en-US" altLang="zh-CN" dirty="0" smtClean="0"/>
              <a:t>coefficients </a:t>
            </a:r>
            <a:r>
              <a:rPr lang="en-US" altLang="zh-CN" dirty="0"/>
              <a:t>in the equation. </a:t>
            </a:r>
            <a:endParaRPr lang="en-US" altLang="zh-CN"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38201"/>
            <a:ext cx="8229600" cy="5486400"/>
          </a:xfrm>
        </p:spPr>
        <p:txBody>
          <a:bodyPr/>
          <a:lstStyle/>
          <a:p>
            <a:r>
              <a:rPr lang="en-US" altLang="zh-CN" dirty="0"/>
              <a:t>This is a summary of the steps:</a:t>
            </a:r>
            <a:endParaRPr lang="en-US" altLang="zh-CN" dirty="0"/>
          </a:p>
          <a:p>
            <a:r>
              <a:rPr lang="en-US" altLang="zh-CN" dirty="0" smtClean="0"/>
              <a:t>1. write </a:t>
            </a:r>
            <a:r>
              <a:rPr lang="en-US" altLang="zh-CN" dirty="0"/>
              <a:t>the balanced equation and focus on the mole ratio of reactants;</a:t>
            </a:r>
            <a:endParaRPr lang="en-US" altLang="zh-CN" dirty="0"/>
          </a:p>
          <a:p>
            <a:r>
              <a:rPr lang="en-US" altLang="zh-CN" dirty="0" smtClean="0"/>
              <a:t>2. convert </a:t>
            </a:r>
            <a:r>
              <a:rPr lang="en-US" altLang="zh-CN" dirty="0"/>
              <a:t>the given mass of reactants to moles;</a:t>
            </a:r>
            <a:endParaRPr lang="en-US" altLang="zh-CN" dirty="0"/>
          </a:p>
          <a:p>
            <a:r>
              <a:rPr lang="en-US" altLang="zh-CN" dirty="0" smtClean="0"/>
              <a:t>3. </a:t>
            </a:r>
            <a:r>
              <a:rPr lang="en-US" altLang="zh-CN" dirty="0"/>
              <a:t>divide the given moles by the </a:t>
            </a:r>
            <a:r>
              <a:rPr lang="en-US" altLang="zh-CN" dirty="0" smtClean="0"/>
              <a:t>coefficients for each reactant </a:t>
            </a:r>
            <a:r>
              <a:rPr lang="en-US" altLang="zh-CN" dirty="0"/>
              <a:t>in the equation;</a:t>
            </a:r>
            <a:endParaRPr lang="en-US" altLang="zh-CN" dirty="0"/>
          </a:p>
          <a:p>
            <a:r>
              <a:rPr lang="en-US" altLang="zh-CN" dirty="0" smtClean="0"/>
              <a:t>4. </a:t>
            </a:r>
            <a:r>
              <a:rPr lang="en-US" altLang="zh-CN" dirty="0"/>
              <a:t>identify the limiting reactant that has the smallest quotient;</a:t>
            </a:r>
            <a:endParaRPr lang="en-US" altLang="zh-CN" dirty="0"/>
          </a:p>
          <a:p>
            <a:r>
              <a:rPr lang="en-US" altLang="zh-CN" dirty="0" smtClean="0"/>
              <a:t>5. calculate </a:t>
            </a:r>
            <a:r>
              <a:rPr lang="en-US" altLang="zh-CN" dirty="0"/>
              <a:t>the moles of product from the given moles of limiting reactant.</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857250"/>
          </a:xfrm>
        </p:spPr>
        <p:txBody>
          <a:bodyPr/>
          <a:lstStyle/>
          <a:p>
            <a:r>
              <a:rPr lang="en-US" altLang="zh-CN" dirty="0" smtClean="0"/>
              <a:t>Experimental Yield</a:t>
            </a:r>
            <a:endParaRPr lang="zh-CN" altLang="en-US" dirty="0"/>
          </a:p>
        </p:txBody>
      </p:sp>
      <p:sp>
        <p:nvSpPr>
          <p:cNvPr id="3" name="内容占位符 2"/>
          <p:cNvSpPr>
            <a:spLocks noGrp="1"/>
          </p:cNvSpPr>
          <p:nvPr>
            <p:ph idx="1"/>
          </p:nvPr>
        </p:nvSpPr>
        <p:spPr>
          <a:xfrm>
            <a:off x="457200" y="1447801"/>
            <a:ext cx="8229600" cy="4876800"/>
          </a:xfrm>
        </p:spPr>
        <p:txBody>
          <a:bodyPr/>
          <a:lstStyle/>
          <a:p>
            <a:r>
              <a:rPr lang="en-US" altLang="zh-CN" dirty="0" smtClean="0"/>
              <a:t>Theoretical yield assumes </a:t>
            </a:r>
            <a:r>
              <a:rPr lang="en-US" altLang="zh-CN" dirty="0"/>
              <a:t>that all of </a:t>
            </a:r>
            <a:r>
              <a:rPr lang="en-US" altLang="zh-CN" dirty="0" smtClean="0"/>
              <a:t>the limiting reactant was </a:t>
            </a:r>
            <a:r>
              <a:rPr lang="en-US" altLang="zh-CN" dirty="0"/>
              <a:t>converted to </a:t>
            </a:r>
            <a:r>
              <a:rPr lang="en-US" altLang="zh-CN" dirty="0" smtClean="0"/>
              <a:t>product with </a:t>
            </a:r>
            <a:r>
              <a:rPr lang="en-US" altLang="zh-CN" dirty="0"/>
              <a:t>no loss, </a:t>
            </a:r>
            <a:r>
              <a:rPr lang="en-US" altLang="zh-CN" dirty="0" smtClean="0"/>
              <a:t>impurities present</a:t>
            </a:r>
            <a:r>
              <a:rPr lang="en-US" altLang="zh-CN" dirty="0"/>
              <a:t>, wastage, or incomplete reaction. </a:t>
            </a:r>
            <a:endParaRPr lang="en-US" altLang="zh-CN" dirty="0" smtClean="0"/>
          </a:p>
          <a:p>
            <a:r>
              <a:rPr lang="en-US" altLang="zh-CN" dirty="0" smtClean="0"/>
              <a:t>In </a:t>
            </a:r>
            <a:r>
              <a:rPr lang="en-US" altLang="zh-CN" dirty="0"/>
              <a:t>reality, all of the above happen to </a:t>
            </a:r>
            <a:r>
              <a:rPr lang="en-US" altLang="zh-CN" dirty="0" smtClean="0"/>
              <a:t>different extents </a:t>
            </a:r>
            <a:r>
              <a:rPr lang="en-US" altLang="zh-CN" dirty="0"/>
              <a:t>in most chemical reactions, and so </a:t>
            </a:r>
            <a:r>
              <a:rPr lang="en-US" altLang="zh-CN" b="1" dirty="0">
                <a:solidFill>
                  <a:srgbClr val="FF0000"/>
                </a:solidFill>
              </a:rPr>
              <a:t>the </a:t>
            </a:r>
            <a:r>
              <a:rPr lang="en-US" altLang="zh-CN" b="1" dirty="0" smtClean="0">
                <a:solidFill>
                  <a:srgbClr val="FF0000"/>
                </a:solidFill>
              </a:rPr>
              <a:t>theoretical yield </a:t>
            </a:r>
            <a:r>
              <a:rPr lang="en-US" altLang="zh-CN" b="1" dirty="0">
                <a:solidFill>
                  <a:srgbClr val="FF0000"/>
                </a:solidFill>
              </a:rPr>
              <a:t>is usually </a:t>
            </a:r>
            <a:r>
              <a:rPr lang="en-US" altLang="zh-CN" b="1" dirty="0" smtClean="0">
                <a:solidFill>
                  <a:srgbClr val="FF0000"/>
                </a:solidFill>
              </a:rPr>
              <a:t>greater</a:t>
            </a:r>
            <a:r>
              <a:rPr lang="en-US" altLang="zh-CN" b="1" dirty="0" smtClean="0">
                <a:solidFill>
                  <a:srgbClr val="FF0000"/>
                </a:solidFill>
              </a:rPr>
              <a:t> than </a:t>
            </a:r>
            <a:r>
              <a:rPr lang="en-US" altLang="zh-CN" dirty="0"/>
              <a:t>the actual or </a:t>
            </a:r>
            <a:r>
              <a:rPr lang="en-US" altLang="zh-CN" b="1" dirty="0">
                <a:solidFill>
                  <a:srgbClr val="FF0000"/>
                </a:solidFill>
              </a:rPr>
              <a:t>experimental yield</a:t>
            </a:r>
            <a:r>
              <a:rPr lang="en-US" altLang="zh-CN" dirty="0" smtClean="0"/>
              <a:t>.</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00" y="381000"/>
            <a:ext cx="8229600" cy="819150"/>
          </a:xfrm>
        </p:spPr>
        <p:txBody>
          <a:bodyPr/>
          <a:lstStyle/>
          <a:p>
            <a:r>
              <a:rPr lang="en-US" altLang="zh-CN" dirty="0" smtClean="0"/>
              <a:t>Percentage Yield</a:t>
            </a:r>
            <a:endParaRPr lang="zh-CN" altLang="en-US" dirty="0"/>
          </a:p>
        </p:txBody>
      </p:sp>
      <p:sp>
        <p:nvSpPr>
          <p:cNvPr id="3" name="内容占位符 2"/>
          <p:cNvSpPr>
            <a:spLocks noGrp="1"/>
          </p:cNvSpPr>
          <p:nvPr>
            <p:ph idx="1"/>
          </p:nvPr>
        </p:nvSpPr>
        <p:spPr>
          <a:xfrm>
            <a:off x="457200" y="1447801"/>
            <a:ext cx="8229600" cy="4876800"/>
          </a:xfrm>
        </p:spPr>
        <p:txBody>
          <a:bodyPr/>
          <a:lstStyle/>
          <a:p>
            <a:r>
              <a:rPr lang="en-US" altLang="zh-CN" dirty="0"/>
              <a:t>When we compare the experimental yield with the theoretical yield, we get </a:t>
            </a:r>
            <a:r>
              <a:rPr lang="en-US" altLang="zh-CN" b="1" dirty="0">
                <a:solidFill>
                  <a:srgbClr val="FF0000"/>
                </a:solidFill>
              </a:rPr>
              <a:t>a measure of the efficiency of the conversion of reactants to products</a:t>
            </a:r>
            <a:r>
              <a:rPr lang="en-US" altLang="zh-CN" dirty="0"/>
              <a:t>. </a:t>
            </a:r>
            <a:endParaRPr lang="zh-CN" altLang="en-US" dirty="0"/>
          </a:p>
          <a:p>
            <a:r>
              <a:rPr lang="en-US" altLang="zh-CN" dirty="0" smtClean="0"/>
              <a:t>This </a:t>
            </a:r>
            <a:r>
              <a:rPr lang="en-US" altLang="zh-CN" dirty="0"/>
              <a:t>is usually expressed </a:t>
            </a:r>
            <a:r>
              <a:rPr lang="en-US" altLang="zh-CN" dirty="0" smtClean="0"/>
              <a:t>as the </a:t>
            </a:r>
            <a:r>
              <a:rPr lang="en-US" altLang="zh-CN" b="1" dirty="0">
                <a:solidFill>
                  <a:srgbClr val="FF0000"/>
                </a:solidFill>
              </a:rPr>
              <a:t>percentage yield</a:t>
            </a:r>
            <a:r>
              <a:rPr lang="en-US" altLang="zh-CN" dirty="0"/>
              <a:t>, de ned as follows:</a:t>
            </a:r>
            <a:endParaRPr lang="zh-CN" altLang="en-US" dirty="0"/>
          </a:p>
          <a:p>
            <a:endParaRPr lang="zh-CN" altLang="en-US" dirty="0"/>
          </a:p>
        </p:txBody>
      </p:sp>
      <p:pic>
        <p:nvPicPr>
          <p:cNvPr id="4" name="图片 1"/>
          <p:cNvPicPr>
            <a:picLocks noChangeAspect="1"/>
          </p:cNvPicPr>
          <p:nvPr/>
        </p:nvPicPr>
        <p:blipFill>
          <a:blip r:embed="rId1">
            <a:lum bright="-20000" contrast="40000"/>
            <a:extLst>
              <a:ext uri="{28A0092B-C50C-407E-A947-70E740481C1C}">
                <a14:useLocalDpi xmlns:a14="http://schemas.microsoft.com/office/drawing/2010/main" val="0"/>
              </a:ext>
            </a:extLst>
          </a:blip>
          <a:srcRect/>
          <a:stretch>
            <a:fillRect/>
          </a:stretch>
        </p:blipFill>
        <p:spPr bwMode="auto">
          <a:xfrm>
            <a:off x="990600" y="3962400"/>
            <a:ext cx="6567487"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57200" y="887791"/>
            <a:ext cx="8078653" cy="1371600"/>
          </a:xfrm>
          <a:prstGeom prst="rect">
            <a:avLst/>
          </a:prstGeom>
        </p:spPr>
      </p:pic>
      <p:pic>
        <p:nvPicPr>
          <p:cNvPr id="3" name="图片 2"/>
          <p:cNvPicPr>
            <a:picLocks noChangeAspect="1"/>
          </p:cNvPicPr>
          <p:nvPr/>
        </p:nvPicPr>
        <p:blipFill>
          <a:blip r:embed="rId2">
            <a:lum bright="-20000" contrast="40000"/>
          </a:blip>
          <a:stretch>
            <a:fillRect/>
          </a:stretch>
        </p:blipFill>
        <p:spPr>
          <a:xfrm>
            <a:off x="457200" y="2411791"/>
            <a:ext cx="8013700" cy="17792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0" y="891262"/>
            <a:ext cx="9144032" cy="5966762"/>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a:stretch>
            <a:fillRect/>
          </a:stretch>
        </p:blipFill>
        <p:spPr bwMode="auto">
          <a:xfrm>
            <a:off x="357158" y="1142984"/>
            <a:ext cx="2714644" cy="2198092"/>
          </a:xfrm>
          <a:prstGeom prst="rect">
            <a:avLst/>
          </a:prstGeom>
          <a:noFill/>
          <a:ln w="9525">
            <a:noFill/>
            <a:miter lim="800000"/>
            <a:headEnd/>
            <a:tailEnd/>
          </a:ln>
          <a:effec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28600"/>
            <a:ext cx="8229600" cy="946150"/>
          </a:xfrm>
        </p:spPr>
        <p:txBody>
          <a:bodyPr/>
          <a:p>
            <a:r>
              <a:rPr lang="en-US" altLang="zh-CN"/>
              <a:t>Green Chemistry</a:t>
            </a:r>
            <a:endParaRPr lang="en-US" altLang="zh-CN"/>
          </a:p>
        </p:txBody>
      </p:sp>
      <p:sp>
        <p:nvSpPr>
          <p:cNvPr id="3" name="内容占位符 2"/>
          <p:cNvSpPr>
            <a:spLocks noGrp="1"/>
          </p:cNvSpPr>
          <p:nvPr>
            <p:ph idx="1"/>
          </p:nvPr>
        </p:nvSpPr>
        <p:spPr>
          <a:xfrm>
            <a:off x="457200" y="1379220"/>
            <a:ext cx="8229600" cy="4945380"/>
          </a:xfrm>
        </p:spPr>
        <p:txBody>
          <a:bodyPr/>
          <a:p>
            <a:r>
              <a:rPr lang="zh-CN" altLang="en-US" sz="2000"/>
              <a:t>In traditional chemistry, the</a:t>
            </a:r>
            <a:r>
              <a:rPr lang="en-US" altLang="zh-CN" sz="2000"/>
              <a:t> </a:t>
            </a:r>
            <a:r>
              <a:rPr lang="zh-CN" altLang="en-US" sz="2000"/>
              <a:t>e</a:t>
            </a:r>
            <a:r>
              <a:rPr lang="en-US" altLang="zh-CN" sz="2000"/>
              <a:t>ffi</a:t>
            </a:r>
            <a:r>
              <a:rPr lang="zh-CN" altLang="en-US" sz="2000"/>
              <a:t>ciency of a synthetic procedure is measured in</a:t>
            </a:r>
            <a:r>
              <a:rPr lang="en-US" altLang="zh-CN" sz="2000"/>
              <a:t> </a:t>
            </a:r>
            <a:r>
              <a:rPr lang="zh-CN" altLang="en-US" sz="2000"/>
              <a:t>terms of the product yield and the cost of raw materials. </a:t>
            </a:r>
            <a:endParaRPr lang="zh-CN" altLang="en-US" sz="2000"/>
          </a:p>
          <a:p>
            <a:r>
              <a:rPr lang="zh-CN" altLang="en-US" sz="2000"/>
              <a:t>Many other factors, such</a:t>
            </a:r>
            <a:r>
              <a:rPr lang="en-US" altLang="zh-CN" sz="2000"/>
              <a:t> </a:t>
            </a:r>
            <a:r>
              <a:rPr lang="zh-CN" altLang="en-US" sz="2000"/>
              <a:t>as the </a:t>
            </a:r>
            <a:r>
              <a:rPr lang="zh-CN" altLang="en-US" sz="2000" b="1">
                <a:solidFill>
                  <a:srgbClr val="FF0000"/>
                </a:solidFill>
              </a:rPr>
              <a:t>toxicity of reagents and solvents</a:t>
            </a:r>
            <a:r>
              <a:rPr lang="zh-CN" altLang="en-US" sz="2000"/>
              <a:t>, </a:t>
            </a:r>
            <a:r>
              <a:rPr lang="zh-CN" altLang="en-US" sz="2000" b="1">
                <a:solidFill>
                  <a:srgbClr val="FF0000"/>
                </a:solidFill>
              </a:rPr>
              <a:t>energy consumption</a:t>
            </a:r>
            <a:r>
              <a:rPr lang="zh-CN" altLang="en-US" sz="2000"/>
              <a:t> and the </a:t>
            </a:r>
            <a:r>
              <a:rPr lang="zh-CN" altLang="en-US" sz="2000" b="1">
                <a:solidFill>
                  <a:srgbClr val="FF0000"/>
                </a:solidFill>
              </a:rPr>
              <a:t>amount</a:t>
            </a:r>
            <a:r>
              <a:rPr lang="en-US" altLang="zh-CN" sz="2000" b="1">
                <a:solidFill>
                  <a:srgbClr val="FF0000"/>
                </a:solidFill>
              </a:rPr>
              <a:t> </a:t>
            </a:r>
            <a:r>
              <a:rPr lang="zh-CN" altLang="en-US" sz="2000" b="1">
                <a:solidFill>
                  <a:srgbClr val="FF0000"/>
                </a:solidFill>
              </a:rPr>
              <a:t>of waste</a:t>
            </a:r>
            <a:r>
              <a:rPr lang="zh-CN" altLang="en-US" sz="2000"/>
              <a:t> produced are o</a:t>
            </a:r>
            <a:r>
              <a:rPr lang="en-US" altLang="zh-CN" sz="2000"/>
              <a:t>ft</a:t>
            </a:r>
            <a:r>
              <a:rPr lang="zh-CN" altLang="en-US" sz="2000"/>
              <a:t>en ignored. </a:t>
            </a:r>
            <a:endParaRPr lang="zh-CN" altLang="en-US" sz="2000"/>
          </a:p>
          <a:p>
            <a:r>
              <a:rPr lang="zh-CN" altLang="en-US" sz="2000"/>
              <a:t>A completely di</a:t>
            </a:r>
            <a:r>
              <a:rPr lang="en-US" altLang="zh-CN" sz="2000"/>
              <a:t>ff</a:t>
            </a:r>
            <a:r>
              <a:rPr lang="zh-CN" altLang="en-US" sz="2000"/>
              <a:t>erent approach, known</a:t>
            </a:r>
            <a:r>
              <a:rPr lang="en-US" altLang="zh-CN" sz="2000"/>
              <a:t> </a:t>
            </a:r>
            <a:r>
              <a:rPr lang="zh-CN" altLang="en-US" sz="2000"/>
              <a:t>as </a:t>
            </a:r>
            <a:r>
              <a:rPr lang="zh-CN" altLang="en-US" sz="2000" b="1">
                <a:solidFill>
                  <a:srgbClr val="FF0000"/>
                </a:solidFill>
              </a:rPr>
              <a:t>green chemistry</a:t>
            </a:r>
            <a:r>
              <a:rPr lang="zh-CN" altLang="en-US" sz="2000"/>
              <a:t>, takes into account the environmental impact of the entire</a:t>
            </a:r>
            <a:r>
              <a:rPr lang="en-US" altLang="zh-CN" sz="2000"/>
              <a:t> </a:t>
            </a:r>
            <a:r>
              <a:rPr lang="zh-CN" altLang="en-US" sz="2000"/>
              <a:t>technological process. </a:t>
            </a:r>
            <a:endParaRPr lang="zh-CN" altLang="en-US" sz="2000"/>
          </a:p>
          <a:p>
            <a:r>
              <a:rPr lang="zh-CN" altLang="en-US" sz="2000"/>
              <a:t>Green chemistry encourages scientists to minimize the</a:t>
            </a:r>
            <a:r>
              <a:rPr lang="en-US" altLang="zh-CN" sz="2000"/>
              <a:t> </a:t>
            </a:r>
            <a:r>
              <a:rPr lang="zh-CN" altLang="en-US" sz="2000"/>
              <a:t>use and generation of hazardous chemicals when designing reactions that are</a:t>
            </a:r>
            <a:r>
              <a:rPr lang="en-US" altLang="zh-CN" sz="2000"/>
              <a:t> </a:t>
            </a:r>
            <a:r>
              <a:rPr lang="zh-CN" altLang="en-US" sz="2000"/>
              <a:t>used in industrial processes. </a:t>
            </a:r>
            <a:endParaRPr lang="zh-CN" altLang="en-US" sz="2000"/>
          </a:p>
          <a:p>
            <a:r>
              <a:rPr lang="zh-CN" altLang="en-US" sz="2000"/>
              <a:t>Common practices of green chemistry include</a:t>
            </a:r>
            <a:r>
              <a:rPr lang="en-US" altLang="zh-CN" sz="2000"/>
              <a:t> </a:t>
            </a:r>
            <a:r>
              <a:rPr lang="zh-CN" altLang="en-US" sz="2000" b="1">
                <a:solidFill>
                  <a:srgbClr val="FF0000"/>
                </a:solidFill>
              </a:rPr>
              <a:t>aqueous or solvent-free reactions</a:t>
            </a:r>
            <a:r>
              <a:rPr lang="zh-CN" altLang="en-US" sz="2000"/>
              <a:t>, </a:t>
            </a:r>
            <a:r>
              <a:rPr lang="zh-CN" altLang="en-US" sz="2000" b="1">
                <a:solidFill>
                  <a:srgbClr val="FF0000"/>
                </a:solidFill>
              </a:rPr>
              <a:t>renewable starting materials</a:t>
            </a:r>
            <a:r>
              <a:rPr lang="zh-CN" altLang="en-US" sz="2000"/>
              <a:t>, </a:t>
            </a:r>
            <a:r>
              <a:rPr lang="zh-CN" altLang="en-US" sz="2000" b="1">
                <a:solidFill>
                  <a:srgbClr val="FF0000"/>
                </a:solidFill>
              </a:rPr>
              <a:t>mild reaction</a:t>
            </a:r>
            <a:r>
              <a:rPr lang="en-US" altLang="zh-CN" sz="2000" b="1">
                <a:solidFill>
                  <a:srgbClr val="FF0000"/>
                </a:solidFill>
              </a:rPr>
              <a:t> </a:t>
            </a:r>
            <a:r>
              <a:rPr lang="zh-CN" altLang="en-US" sz="2000" b="1">
                <a:solidFill>
                  <a:srgbClr val="FF0000"/>
                </a:solidFill>
              </a:rPr>
              <a:t>conditions</a:t>
            </a:r>
            <a:r>
              <a:rPr lang="zh-CN" altLang="en-US" sz="2000"/>
              <a:t>, </a:t>
            </a:r>
            <a:r>
              <a:rPr lang="en-US" altLang="zh-CN" sz="2000" b="1">
                <a:solidFill>
                  <a:srgbClr val="FF0000"/>
                </a:solidFill>
              </a:rPr>
              <a:t>effi</a:t>
            </a:r>
            <a:r>
              <a:rPr lang="zh-CN" altLang="en-US" sz="2000" b="1">
                <a:solidFill>
                  <a:srgbClr val="FF0000"/>
                </a:solidFill>
              </a:rPr>
              <a:t>cient catalysis</a:t>
            </a:r>
            <a:r>
              <a:rPr lang="zh-CN" altLang="en-US" sz="2000"/>
              <a:t> and the </a:t>
            </a:r>
            <a:r>
              <a:rPr lang="zh-CN" altLang="en-US" sz="2000" b="1">
                <a:solidFill>
                  <a:srgbClr val="FF0000"/>
                </a:solidFill>
              </a:rPr>
              <a:t>utilization of any by-products </a:t>
            </a:r>
            <a:r>
              <a:rPr lang="zh-CN" altLang="en-US" sz="2000"/>
              <a:t>formed during</a:t>
            </a:r>
            <a:r>
              <a:rPr lang="en-US" altLang="zh-CN" sz="2000"/>
              <a:t> </a:t>
            </a:r>
            <a:r>
              <a:rPr lang="zh-CN" altLang="en-US" sz="2000"/>
              <a:t>the synthesis.</a:t>
            </a:r>
            <a:endParaRPr lang="zh-CN" altLang="en-US" sz="20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5" build="p"/>
      <p:bldP spid="3" grpI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457200" y="457200"/>
            <a:ext cx="8229600" cy="751205"/>
          </a:xfrm>
        </p:spPr>
        <p:txBody>
          <a:bodyPr/>
          <a:lstStyle/>
          <a:p>
            <a:r>
              <a:rPr lang="en-US" altLang="zh-CN" dirty="0" smtClean="0"/>
              <a:t>The Atom Economy</a:t>
            </a:r>
            <a:endParaRPr lang="zh-CN" altLang="en-US" dirty="0" smtClean="0"/>
          </a:p>
        </p:txBody>
      </p:sp>
      <p:sp>
        <p:nvSpPr>
          <p:cNvPr id="12291" name="内容占位符 2"/>
          <p:cNvSpPr>
            <a:spLocks noGrp="1"/>
          </p:cNvSpPr>
          <p:nvPr>
            <p:ph idx="1"/>
          </p:nvPr>
        </p:nvSpPr>
        <p:spPr>
          <a:xfrm>
            <a:off x="457200" y="1441450"/>
            <a:ext cx="8229600" cy="4883150"/>
          </a:xfrm>
        </p:spPr>
        <p:txBody>
          <a:bodyPr/>
          <a:lstStyle/>
          <a:p>
            <a:r>
              <a:rPr lang="en-US" altLang="zh-CN" sz="2400" dirty="0" smtClean="0"/>
              <a:t>Another key concept of green chemistry is the atom economy, which is a measure of the efficiency of a reaction. The atom economy is the ratio of the mass of the isolated target product to the combined masses of all starting materials, catalysts and solvents used in the reaction:</a:t>
            </a:r>
            <a:endParaRPr lang="en-US" altLang="zh-CN" sz="2400" dirty="0" smtClean="0"/>
          </a:p>
          <a:p>
            <a:pPr lvl="1"/>
            <a:r>
              <a:rPr lang="en-US" altLang="zh-CN" sz="2000" dirty="0" smtClean="0"/>
              <a:t>Atom Economy = molar mass of desired product / total molar mass of reaction mixture × 100%</a:t>
            </a:r>
            <a:endParaRPr lang="en-US" altLang="zh-CN" sz="28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775970"/>
            <a:ext cx="8229600" cy="5548630"/>
          </a:xfrm>
        </p:spPr>
        <p:txBody>
          <a:bodyPr/>
          <a:p>
            <a:r>
              <a:rPr lang="en-US" altLang="zh-CN" sz="2000" dirty="0" smtClean="0">
                <a:sym typeface="+mn-ea"/>
              </a:rPr>
              <a:t>For example, the atom economy of a solvent-free reaction A + B → C is equal to the experimental yield and can potentially reach almost 100%. </a:t>
            </a:r>
            <a:endParaRPr lang="en-US" altLang="zh-CN" sz="2000" dirty="0" smtClean="0">
              <a:sym typeface="+mn-ea"/>
            </a:endParaRPr>
          </a:p>
          <a:p>
            <a:r>
              <a:rPr lang="en-US" altLang="zh-CN" sz="2000" dirty="0" smtClean="0">
                <a:sym typeface="+mn-ea"/>
              </a:rPr>
              <a:t>However, in the reaction A + B → C + D, where C is the target product, the atom economy will always be significantly lower than 100% because the unwanted by-product D is formed. </a:t>
            </a:r>
            <a:endParaRPr lang="en-US" altLang="zh-CN" sz="2000" dirty="0" smtClean="0"/>
          </a:p>
          <a:p>
            <a:r>
              <a:rPr lang="en-US" altLang="zh-CN" sz="2000" dirty="0" smtClean="0">
                <a:sym typeface="+mn-ea"/>
              </a:rPr>
              <a:t>The use of solvents and catalysts will further reduce the atom economy because their constituent atoms do not form the target product and must be disposed of or recycled. Therefore, the atom economy isinversely proportional to the percentage of waste generated in an industrial process or laboratory experiment.</a:t>
            </a:r>
            <a:endParaRPr lang="en-US" altLang="zh-CN" sz="2000" dirty="0" smtClean="0"/>
          </a:p>
          <a:p>
            <a:r>
              <a:rPr lang="en-US" altLang="zh-CN" sz="2000" dirty="0" smtClean="0">
                <a:sym typeface="+mn-ea"/>
              </a:rPr>
              <a:t>The raised awareness of environmental protection and sustainable development led to the new concept of the atomic economy: </a:t>
            </a:r>
            <a:r>
              <a:rPr lang="en-US" altLang="zh-CN" sz="2000" b="1" dirty="0" smtClean="0">
                <a:solidFill>
                  <a:srgbClr val="FF0000"/>
                </a:solidFill>
                <a:sym typeface="+mn-ea"/>
              </a:rPr>
              <a:t>using less materials to produce most products we desire</a:t>
            </a:r>
            <a:r>
              <a:rPr lang="en-US" altLang="zh-CN" sz="2000" dirty="0" smtClean="0">
                <a:solidFill>
                  <a:srgbClr val="0000FF"/>
                </a:solidFill>
                <a:sym typeface="+mn-ea"/>
              </a:rPr>
              <a:t>.</a:t>
            </a:r>
            <a:endParaRPr lang="en-US" altLang="zh-CN" sz="2000" dirty="0" smtClean="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304800"/>
            <a:ext cx="8229600" cy="855980"/>
          </a:xfrm>
        </p:spPr>
        <p:txBody>
          <a:bodyPr/>
          <a:p>
            <a:r>
              <a:rPr lang="en-US" altLang="zh-CN" sz="4400"/>
              <a:t>Development of Green Chemistry</a:t>
            </a:r>
            <a:endParaRPr lang="en-US" altLang="zh-CN" sz="4400"/>
          </a:p>
        </p:txBody>
      </p:sp>
      <p:sp>
        <p:nvSpPr>
          <p:cNvPr id="3" name="内容占位符 2"/>
          <p:cNvSpPr>
            <a:spLocks noGrp="1"/>
          </p:cNvSpPr>
          <p:nvPr>
            <p:ph idx="1"/>
          </p:nvPr>
        </p:nvSpPr>
        <p:spPr>
          <a:xfrm>
            <a:off x="457200" y="1345565"/>
            <a:ext cx="8229600" cy="4979035"/>
          </a:xfrm>
        </p:spPr>
        <p:txBody>
          <a:bodyPr/>
          <a:p>
            <a:r>
              <a:rPr lang="zh-CN" altLang="en-US" sz="2400"/>
              <a:t>Green technologies vary in e</a:t>
            </a:r>
            <a:r>
              <a:rPr lang="en-US" altLang="zh-CN" sz="2400"/>
              <a:t>ffi</a:t>
            </a:r>
            <a:r>
              <a:rPr lang="zh-CN" altLang="en-US" sz="2400"/>
              <a:t>ciency and in many cases involve expensive</a:t>
            </a:r>
            <a:r>
              <a:rPr lang="en-US" altLang="zh-CN" sz="2400"/>
              <a:t> </a:t>
            </a:r>
            <a:r>
              <a:rPr lang="zh-CN" altLang="en-US" sz="2400"/>
              <a:t>equipment, raw materials and recycling facilities. </a:t>
            </a:r>
            <a:endParaRPr lang="zh-CN" altLang="en-US" sz="2400"/>
          </a:p>
          <a:p>
            <a:r>
              <a:rPr lang="zh-CN" altLang="en-US" sz="2400"/>
              <a:t>However, these initial</a:t>
            </a:r>
            <a:r>
              <a:rPr lang="en-US" altLang="zh-CN" sz="2400"/>
              <a:t> </a:t>
            </a:r>
            <a:r>
              <a:rPr lang="zh-CN" altLang="en-US" sz="2400"/>
              <a:t>investments reduce the costs associated with environmental remediation, waste</a:t>
            </a:r>
            <a:r>
              <a:rPr lang="en-US" altLang="zh-CN" sz="2400"/>
              <a:t> </a:t>
            </a:r>
            <a:r>
              <a:rPr lang="zh-CN" altLang="en-US" sz="2400"/>
              <a:t>management and energy consumption. </a:t>
            </a:r>
            <a:endParaRPr lang="zh-CN" altLang="en-US" sz="2400"/>
          </a:p>
          <a:p>
            <a:r>
              <a:rPr lang="zh-CN" altLang="en-US" sz="2400"/>
              <a:t>Therefore, in the long term, green</a:t>
            </a:r>
            <a:r>
              <a:rPr lang="en-US" altLang="zh-CN" sz="2400"/>
              <a:t> </a:t>
            </a:r>
            <a:r>
              <a:rPr lang="zh-CN" altLang="en-US" sz="2400"/>
              <a:t>chemistry is a commercially attractive and sustainable alternative to traditional</a:t>
            </a:r>
            <a:r>
              <a:rPr lang="en-US" altLang="zh-CN" sz="2400"/>
              <a:t> </a:t>
            </a:r>
            <a:r>
              <a:rPr lang="zh-CN" altLang="en-US" sz="2400"/>
              <a:t>organic chemistry.</a:t>
            </a:r>
            <a:endParaRPr lang="zh-CN" altLang="en-US" sz="240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546735"/>
            <a:ext cx="8229600" cy="6217920"/>
          </a:xfrm>
        </p:spPr>
        <p:txBody>
          <a:bodyPr/>
          <a:p>
            <a:r>
              <a:rPr lang="zh-CN" altLang="en-US" sz="2400"/>
              <a:t>Increasing adoption of green industrial processes in developed countries</a:t>
            </a:r>
            <a:r>
              <a:rPr lang="en-US" altLang="zh-CN" sz="2400"/>
              <a:t> </a:t>
            </a:r>
            <a:r>
              <a:rPr lang="zh-CN" altLang="en-US" sz="2400"/>
              <a:t>has signi</a:t>
            </a:r>
            <a:r>
              <a:rPr lang="en-US" altLang="zh-CN" sz="2400"/>
              <a:t>fi</a:t>
            </a:r>
            <a:r>
              <a:rPr lang="zh-CN" altLang="en-US" sz="2400"/>
              <a:t>cantly reduced the emissions of many hazardous chemicals, such</a:t>
            </a:r>
            <a:r>
              <a:rPr lang="en-US" altLang="zh-CN" sz="2400"/>
              <a:t> </a:t>
            </a:r>
            <a:r>
              <a:rPr lang="zh-CN" altLang="en-US" sz="2400"/>
              <a:t>as chlorinated solvents or greenhouse gases. </a:t>
            </a:r>
            <a:endParaRPr lang="zh-CN" altLang="en-US" sz="2400"/>
          </a:p>
          <a:p>
            <a:r>
              <a:rPr lang="zh-CN" altLang="en-US" sz="2400"/>
              <a:t>At the same time, some non</a:t>
            </a:r>
            <a:r>
              <a:rPr lang="en-US" altLang="zh-CN" sz="2400"/>
              <a:t>-</a:t>
            </a:r>
            <a:r>
              <a:rPr lang="zh-CN" altLang="en-US" sz="2400"/>
              <a:t>hazardous substances branded as </a:t>
            </a:r>
            <a:r>
              <a:rPr lang="en-US" altLang="zh-CN" sz="2400"/>
              <a:t>“</a:t>
            </a:r>
            <a:r>
              <a:rPr lang="zh-CN" altLang="en-US" sz="2400"/>
              <a:t>green</a:t>
            </a:r>
            <a:r>
              <a:rPr lang="en-US" altLang="zh-CN" sz="2400"/>
              <a:t>”</a:t>
            </a:r>
            <a:r>
              <a:rPr lang="zh-CN" altLang="en-US" sz="2400"/>
              <a:t> or </a:t>
            </a:r>
            <a:r>
              <a:rPr lang="en-US" altLang="zh-CN" sz="2400"/>
              <a:t>“</a:t>
            </a:r>
            <a:r>
              <a:rPr lang="zh-CN" altLang="en-US" sz="2400"/>
              <a:t>environmentally friendly</a:t>
            </a:r>
            <a:r>
              <a:rPr lang="en-US" altLang="zh-CN" sz="2400"/>
              <a:t>” </a:t>
            </a:r>
            <a:r>
              <a:rPr lang="zh-CN" altLang="en-US" sz="2400"/>
              <a:t>still require toxic chemicals or large amounts of energy for their production.</a:t>
            </a:r>
            <a:endParaRPr lang="zh-CN" altLang="en-US" sz="2400"/>
          </a:p>
          <a:p>
            <a:r>
              <a:rPr lang="zh-CN" altLang="en-US" sz="2400"/>
              <a:t>The industrial use of natural products, such as plant oils and starch, takes</a:t>
            </a:r>
            <a:r>
              <a:rPr lang="en-US" altLang="zh-CN" sz="2400"/>
              <a:t> </a:t>
            </a:r>
            <a:r>
              <a:rPr lang="zh-CN" altLang="en-US" sz="2400"/>
              <a:t>up agricultural resources, reduces biodiversity and increases the cost of</a:t>
            </a:r>
            <a:r>
              <a:rPr lang="en-US" altLang="zh-CN" sz="2400"/>
              <a:t> </a:t>
            </a:r>
            <a:r>
              <a:rPr lang="zh-CN" altLang="en-US" sz="2400"/>
              <a:t>food. This can lead to various ecological and social issues. </a:t>
            </a:r>
            <a:endParaRPr lang="zh-CN" altLang="en-US" sz="2400"/>
          </a:p>
          <a:p>
            <a:r>
              <a:rPr lang="zh-CN" altLang="en-US" sz="2400"/>
              <a:t>Therefore, the</a:t>
            </a:r>
            <a:r>
              <a:rPr lang="en-US" altLang="zh-CN" sz="2400"/>
              <a:t> “</a:t>
            </a:r>
            <a:r>
              <a:rPr lang="zh-CN" altLang="en-US" sz="2400"/>
              <a:t>greenness</a:t>
            </a:r>
            <a:r>
              <a:rPr lang="en-US" altLang="zh-CN" sz="2400"/>
              <a:t>”</a:t>
            </a:r>
            <a:r>
              <a:rPr lang="zh-CN" altLang="en-US" sz="2400"/>
              <a:t> of a product must be assessed using all direct and indirect</a:t>
            </a:r>
            <a:r>
              <a:rPr lang="en-US" altLang="zh-CN" sz="2400"/>
              <a:t> </a:t>
            </a:r>
            <a:r>
              <a:rPr lang="zh-CN" altLang="en-US" sz="2400"/>
              <a:t>environmental implications of its entire life cycle. This is one of the most</a:t>
            </a:r>
            <a:r>
              <a:rPr lang="en-US" altLang="zh-CN" sz="2400"/>
              <a:t> </a:t>
            </a:r>
            <a:r>
              <a:rPr lang="zh-CN" altLang="en-US" sz="2400"/>
              <a:t>controversial problems in green chemistry.</a:t>
            </a:r>
            <a:endParaRPr lang="zh-CN" altLang="en-US" sz="240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6985" y="0"/>
            <a:ext cx="9137015" cy="6858000"/>
          </a:xfrm>
          <a:prstGeom prst="rect">
            <a:avLst/>
          </a:prstGeom>
          <a:noFill/>
          <a:ln w="9525">
            <a:noFill/>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38200" y="177800"/>
            <a:ext cx="6744970" cy="2165985"/>
          </a:xfrm>
          <a:prstGeom prst="rect">
            <a:avLst/>
          </a:prstGeom>
        </p:spPr>
      </p:pic>
      <p:pic>
        <p:nvPicPr>
          <p:cNvPr id="3" name="图片 2"/>
          <p:cNvPicPr>
            <a:picLocks noChangeAspect="1"/>
          </p:cNvPicPr>
          <p:nvPr/>
        </p:nvPicPr>
        <p:blipFill>
          <a:blip r:embed="rId2"/>
          <a:stretch>
            <a:fillRect/>
          </a:stretch>
        </p:blipFill>
        <p:spPr>
          <a:xfrm>
            <a:off x="838200" y="2343785"/>
            <a:ext cx="6744335" cy="40652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9512" y="188640"/>
            <a:ext cx="8694020" cy="2030386"/>
          </a:xfrm>
          <a:prstGeom prst="rect">
            <a:avLst/>
          </a:prstGeom>
        </p:spPr>
      </p:pic>
      <p:pic>
        <p:nvPicPr>
          <p:cNvPr id="3" name="图片 2"/>
          <p:cNvPicPr>
            <a:picLocks noChangeAspect="1"/>
          </p:cNvPicPr>
          <p:nvPr/>
        </p:nvPicPr>
        <p:blipFill>
          <a:blip r:embed="rId2"/>
          <a:stretch>
            <a:fillRect/>
          </a:stretch>
        </p:blipFill>
        <p:spPr>
          <a:xfrm>
            <a:off x="179512" y="2492895"/>
            <a:ext cx="8694020" cy="201942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rcRect b="95396"/>
          <a:stretch>
            <a:fillRect/>
          </a:stretch>
        </p:blipFill>
        <p:spPr>
          <a:xfrm>
            <a:off x="533400" y="859155"/>
            <a:ext cx="7560310" cy="360045"/>
          </a:xfrm>
          <a:prstGeom prst="rect">
            <a:avLst/>
          </a:prstGeom>
        </p:spPr>
      </p:pic>
      <p:pic>
        <p:nvPicPr>
          <p:cNvPr id="6" name="图片 5"/>
          <p:cNvPicPr>
            <a:picLocks noChangeAspect="1"/>
          </p:cNvPicPr>
          <p:nvPr/>
        </p:nvPicPr>
        <p:blipFill>
          <a:blip r:embed="rId3"/>
          <a:stretch>
            <a:fillRect/>
          </a:stretch>
        </p:blipFill>
        <p:spPr>
          <a:xfrm>
            <a:off x="533400" y="1219200"/>
            <a:ext cx="7560310" cy="4548505"/>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33400" y="741045"/>
            <a:ext cx="7560310" cy="5420995"/>
          </a:xfrm>
          <a:prstGeom prst="rect">
            <a:avLst/>
          </a:prstGeom>
        </p:spPr>
      </p:pic>
      <p:pic>
        <p:nvPicPr>
          <p:cNvPr id="5" name="图片 4"/>
          <p:cNvPicPr>
            <a:picLocks noChangeAspect="1"/>
          </p:cNvPicPr>
          <p:nvPr>
            <p:custDataLst>
              <p:tags r:id="rId2"/>
            </p:custDataLst>
          </p:nvPr>
        </p:nvPicPr>
        <p:blipFill>
          <a:blip r:embed="rId3"/>
          <a:srcRect b="95396"/>
          <a:stretch>
            <a:fillRect/>
          </a:stretch>
        </p:blipFill>
        <p:spPr>
          <a:xfrm>
            <a:off x="533400" y="381000"/>
            <a:ext cx="7560310" cy="36004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32" y="449017"/>
            <a:ext cx="9144000" cy="5051685"/>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a:stretch>
            <a:fillRect/>
          </a:stretch>
        </p:blipFill>
        <p:spPr bwMode="auto">
          <a:xfrm>
            <a:off x="285721" y="5548203"/>
            <a:ext cx="7929618" cy="1024069"/>
          </a:xfrm>
          <a:prstGeom prst="rect">
            <a:avLst/>
          </a:prstGeom>
          <a:noFill/>
          <a:ln w="9525">
            <a:noFill/>
            <a:miter lim="800000"/>
            <a:headEnd/>
            <a:tailEnd/>
          </a:ln>
          <a:effectLst/>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28600" y="1143000"/>
            <a:ext cx="8754110" cy="3939540"/>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idx="1"/>
          </p:nvPr>
        </p:nvPicPr>
        <p:blipFill>
          <a:blip r:embed="rId1"/>
          <a:stretch>
            <a:fillRect/>
          </a:stretch>
        </p:blipFill>
        <p:spPr>
          <a:xfrm>
            <a:off x="457200" y="838200"/>
            <a:ext cx="7719060" cy="3395980"/>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457200" y="588963"/>
            <a:ext cx="8229600" cy="706437"/>
          </a:xfrm>
        </p:spPr>
        <p:txBody>
          <a:bodyPr/>
          <a:lstStyle/>
          <a:p>
            <a:r>
              <a:rPr lang="en-US" altLang="zh-CN" sz="3600" dirty="0" smtClean="0"/>
              <a:t>6.3 Ideal Gases</a:t>
            </a:r>
            <a:endParaRPr lang="en-US" altLang="zh-CN" sz="3600" dirty="0" smtClean="0"/>
          </a:p>
        </p:txBody>
      </p:sp>
      <p:pic>
        <p:nvPicPr>
          <p:cNvPr id="2" name="图片 1"/>
          <p:cNvPicPr>
            <a:picLocks noChangeAspect="1"/>
          </p:cNvPicPr>
          <p:nvPr/>
        </p:nvPicPr>
        <p:blipFill>
          <a:blip r:embed="rId1"/>
          <a:stretch>
            <a:fillRect/>
          </a:stretch>
        </p:blipFill>
        <p:spPr>
          <a:xfrm>
            <a:off x="381000" y="1447800"/>
            <a:ext cx="8185150" cy="1822450"/>
          </a:xfrm>
          <a:prstGeom prst="rect">
            <a:avLst/>
          </a:prstGeom>
        </p:spPr>
      </p:pic>
      <p:pic>
        <p:nvPicPr>
          <p:cNvPr id="5" name="图片 4"/>
          <p:cNvPicPr>
            <a:picLocks noChangeAspect="1"/>
          </p:cNvPicPr>
          <p:nvPr/>
        </p:nvPicPr>
        <p:blipFill>
          <a:blip r:embed="rId2"/>
          <a:stretch>
            <a:fillRect/>
          </a:stretch>
        </p:blipFill>
        <p:spPr>
          <a:xfrm>
            <a:off x="381000" y="3429000"/>
            <a:ext cx="8172450" cy="2952750"/>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57200" y="838200"/>
            <a:ext cx="8178800" cy="1765300"/>
          </a:xfrm>
          <a:prstGeom prst="rect">
            <a:avLst/>
          </a:prstGeom>
        </p:spPr>
      </p:pic>
      <p:pic>
        <p:nvPicPr>
          <p:cNvPr id="6" name="图片 5"/>
          <p:cNvPicPr>
            <a:picLocks noChangeAspect="1"/>
          </p:cNvPicPr>
          <p:nvPr/>
        </p:nvPicPr>
        <p:blipFill>
          <a:blip r:embed="rId2"/>
          <a:stretch>
            <a:fillRect/>
          </a:stretch>
        </p:blipFill>
        <p:spPr>
          <a:xfrm>
            <a:off x="482600" y="2531745"/>
            <a:ext cx="8153400" cy="3333750"/>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819150"/>
          </a:xfrm>
        </p:spPr>
        <p:txBody>
          <a:bodyPr/>
          <a:lstStyle/>
          <a:p>
            <a:r>
              <a:rPr lang="en-US" altLang="zh-CN" dirty="0" smtClean="0"/>
              <a:t>Avogadro’s Law</a:t>
            </a:r>
            <a:endParaRPr lang="zh-CN" altLang="en-US" dirty="0"/>
          </a:p>
        </p:txBody>
      </p:sp>
      <p:sp>
        <p:nvSpPr>
          <p:cNvPr id="3" name="内容占位符 2"/>
          <p:cNvSpPr>
            <a:spLocks noGrp="1"/>
          </p:cNvSpPr>
          <p:nvPr>
            <p:ph idx="1"/>
          </p:nvPr>
        </p:nvSpPr>
        <p:spPr>
          <a:xfrm>
            <a:off x="457200" y="1447801"/>
            <a:ext cx="8229600" cy="4876800"/>
          </a:xfrm>
        </p:spPr>
        <p:txBody>
          <a:bodyPr/>
          <a:lstStyle/>
          <a:p>
            <a:r>
              <a:rPr lang="en-US" altLang="zh-CN" b="1" dirty="0">
                <a:solidFill>
                  <a:srgbClr val="FF0000"/>
                </a:solidFill>
              </a:rPr>
              <a:t>Equal volumes of all gases, when measured at the same temperature </a:t>
            </a:r>
            <a:r>
              <a:rPr lang="en-US" altLang="zh-CN" b="1" dirty="0" smtClean="0">
                <a:solidFill>
                  <a:srgbClr val="FF0000"/>
                </a:solidFill>
              </a:rPr>
              <a:t>and pressure</a:t>
            </a:r>
            <a:r>
              <a:rPr lang="en-US" altLang="zh-CN" b="1" dirty="0">
                <a:solidFill>
                  <a:srgbClr val="FF0000"/>
                </a:solidFill>
              </a:rPr>
              <a:t>, contain an equal number of particles</a:t>
            </a:r>
            <a:r>
              <a:rPr lang="en-US" altLang="zh-CN" b="1" dirty="0" smtClean="0">
                <a:solidFill>
                  <a:srgbClr val="FF0000"/>
                </a:solidFill>
              </a:rPr>
              <a:t>. </a:t>
            </a:r>
            <a:endParaRPr lang="en-US" altLang="zh-CN" b="1" dirty="0" smtClean="0">
              <a:solidFill>
                <a:srgbClr val="FF0000"/>
              </a:solidFill>
            </a:endParaRPr>
          </a:p>
          <a:p>
            <a:endParaRPr lang="en-US" altLang="zh-CN" b="1" dirty="0" smtClean="0">
              <a:solidFill>
                <a:srgbClr val="FF0000"/>
              </a:solidFill>
            </a:endParaRPr>
          </a:p>
          <a:p>
            <a:r>
              <a:rPr lang="en-US" altLang="zh-CN" b="1" dirty="0" smtClean="0">
                <a:solidFill>
                  <a:srgbClr val="FF0000"/>
                </a:solidFill>
              </a:rPr>
              <a:t>Avogadro’s Law: V</a:t>
            </a:r>
            <a:r>
              <a:rPr lang="en-US" altLang="zh-CN" b="1" baseline="-25000" dirty="0" smtClean="0">
                <a:solidFill>
                  <a:srgbClr val="FF0000"/>
                </a:solidFill>
              </a:rPr>
              <a:t>1</a:t>
            </a:r>
            <a:r>
              <a:rPr lang="en-US" altLang="zh-CN" b="1" dirty="0" smtClean="0">
                <a:solidFill>
                  <a:srgbClr val="FF0000"/>
                </a:solidFill>
              </a:rPr>
              <a:t>/n</a:t>
            </a:r>
            <a:r>
              <a:rPr lang="en-US" altLang="zh-CN" b="1" baseline="-25000" dirty="0" smtClean="0">
                <a:solidFill>
                  <a:srgbClr val="FF0000"/>
                </a:solidFill>
              </a:rPr>
              <a:t>1</a:t>
            </a:r>
            <a:r>
              <a:rPr lang="en-US" altLang="zh-CN" b="1" dirty="0" smtClean="0">
                <a:solidFill>
                  <a:srgbClr val="FF0000"/>
                </a:solidFill>
              </a:rPr>
              <a:t> </a:t>
            </a:r>
            <a:r>
              <a:rPr lang="en-US" altLang="zh-CN" b="1" dirty="0">
                <a:solidFill>
                  <a:srgbClr val="FF0000"/>
                </a:solidFill>
              </a:rPr>
              <a:t>= V</a:t>
            </a:r>
            <a:r>
              <a:rPr lang="en-US" altLang="zh-CN" b="1" baseline="-25000" dirty="0">
                <a:solidFill>
                  <a:srgbClr val="FF0000"/>
                </a:solidFill>
              </a:rPr>
              <a:t>2</a:t>
            </a:r>
            <a:r>
              <a:rPr lang="en-US" altLang="zh-CN" b="1" dirty="0">
                <a:solidFill>
                  <a:srgbClr val="FF0000"/>
                </a:solidFill>
              </a:rPr>
              <a:t>/n</a:t>
            </a:r>
            <a:r>
              <a:rPr lang="en-US" altLang="zh-CN" b="1" baseline="-25000" dirty="0">
                <a:solidFill>
                  <a:srgbClr val="FF0000"/>
                </a:solidFill>
              </a:rPr>
              <a:t>2</a:t>
            </a:r>
            <a:r>
              <a:rPr lang="en-US" altLang="zh-CN" b="1" dirty="0">
                <a:solidFill>
                  <a:srgbClr val="FF0000"/>
                </a:solidFill>
              </a:rPr>
              <a:t> </a:t>
            </a:r>
            <a:endParaRPr lang="en-US" altLang="zh-CN" b="1" dirty="0">
              <a:solidFill>
                <a:srgbClr val="FF0000"/>
              </a:solidFill>
            </a:endParaRPr>
          </a:p>
          <a:p>
            <a:endParaRPr lang="zh-CN" altLang="en-US"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533400"/>
            <a:ext cx="8293173" cy="1981200"/>
          </a:xfrm>
          <a:prstGeom prst="rect">
            <a:avLst/>
          </a:prstGeom>
        </p:spPr>
      </p:pic>
      <p:pic>
        <p:nvPicPr>
          <p:cNvPr id="3" name="图片 2"/>
          <p:cNvPicPr>
            <a:picLocks noChangeAspect="1"/>
          </p:cNvPicPr>
          <p:nvPr/>
        </p:nvPicPr>
        <p:blipFill>
          <a:blip r:embed="rId2">
            <a:lum bright="-20000" contrast="40000"/>
          </a:blip>
          <a:stretch>
            <a:fillRect/>
          </a:stretch>
        </p:blipFill>
        <p:spPr>
          <a:xfrm>
            <a:off x="381000" y="2514600"/>
            <a:ext cx="8268802" cy="3124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533400"/>
            <a:ext cx="8229377" cy="1676400"/>
          </a:xfrm>
          <a:prstGeom prst="rect">
            <a:avLst/>
          </a:prstGeom>
        </p:spPr>
      </p:pic>
      <p:pic>
        <p:nvPicPr>
          <p:cNvPr id="3" name="图片 2"/>
          <p:cNvPicPr>
            <a:picLocks noChangeAspect="1"/>
          </p:cNvPicPr>
          <p:nvPr/>
        </p:nvPicPr>
        <p:blipFill>
          <a:blip r:embed="rId2">
            <a:lum bright="-20000" contrast="40000"/>
          </a:blip>
          <a:stretch>
            <a:fillRect/>
          </a:stretch>
        </p:blipFill>
        <p:spPr>
          <a:xfrm>
            <a:off x="381000" y="2362200"/>
            <a:ext cx="8130604" cy="3276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00" y="381000"/>
            <a:ext cx="8229600" cy="895350"/>
          </a:xfrm>
        </p:spPr>
        <p:txBody>
          <a:bodyPr/>
          <a:lstStyle/>
          <a:p>
            <a:r>
              <a:rPr lang="en-US" altLang="zh-CN" dirty="0" smtClean="0"/>
              <a:t>Molar Volume</a:t>
            </a:r>
            <a:endParaRPr lang="zh-CN" altLang="en-US" dirty="0"/>
          </a:p>
        </p:txBody>
      </p:sp>
      <p:sp>
        <p:nvSpPr>
          <p:cNvPr id="3" name="内容占位符 2"/>
          <p:cNvSpPr>
            <a:spLocks noGrp="1"/>
          </p:cNvSpPr>
          <p:nvPr>
            <p:ph idx="1"/>
          </p:nvPr>
        </p:nvSpPr>
        <p:spPr>
          <a:xfrm>
            <a:off x="381000" y="1276349"/>
            <a:ext cx="8229600" cy="4692651"/>
          </a:xfrm>
        </p:spPr>
        <p:txBody>
          <a:bodyPr/>
          <a:lstStyle/>
          <a:p>
            <a:r>
              <a:rPr lang="en-US" altLang="zh-CN" dirty="0"/>
              <a:t>On the basis of Avogadro’s law, </a:t>
            </a:r>
            <a:r>
              <a:rPr lang="en-US" altLang="zh-CN" b="1" dirty="0">
                <a:solidFill>
                  <a:srgbClr val="FF0000"/>
                </a:solidFill>
              </a:rPr>
              <a:t>the volume occupied by one mole of any gas, </a:t>
            </a:r>
            <a:r>
              <a:rPr lang="en-US" altLang="zh-CN" b="1" dirty="0" smtClean="0">
                <a:solidFill>
                  <a:srgbClr val="FF0000"/>
                </a:solidFill>
              </a:rPr>
              <a:t>known as </a:t>
            </a:r>
            <a:r>
              <a:rPr lang="en-US" altLang="zh-CN" b="1" dirty="0">
                <a:solidFill>
                  <a:srgbClr val="FF0000"/>
                </a:solidFill>
              </a:rPr>
              <a:t>the molar volume, must be the same for all gases when measured under the </a:t>
            </a:r>
            <a:r>
              <a:rPr lang="en-US" altLang="zh-CN" b="1" dirty="0" smtClean="0">
                <a:solidFill>
                  <a:srgbClr val="FF0000"/>
                </a:solidFill>
              </a:rPr>
              <a:t>same conditions </a:t>
            </a:r>
            <a:r>
              <a:rPr lang="en-US" altLang="zh-CN" b="1" dirty="0">
                <a:solidFill>
                  <a:srgbClr val="FF0000"/>
                </a:solidFill>
              </a:rPr>
              <a:t>of temperature and pressure</a:t>
            </a:r>
            <a:r>
              <a:rPr lang="en-US" altLang="zh-CN" b="1" dirty="0" smtClean="0">
                <a:solidFill>
                  <a:srgbClr val="FF0000"/>
                </a:solidFill>
              </a:rPr>
              <a:t>.</a:t>
            </a:r>
            <a:endParaRPr lang="en-US" altLang="zh-CN" b="1" dirty="0" smtClean="0">
              <a:solidFill>
                <a:srgbClr val="FF0000"/>
              </a:solidFill>
            </a:endParaRPr>
          </a:p>
          <a:p>
            <a:r>
              <a:rPr lang="en-US" altLang="zh-CN" b="1" dirty="0">
                <a:solidFill>
                  <a:srgbClr val="FF0000"/>
                </a:solidFill>
              </a:rPr>
              <a:t>At standard temperature and pressure (STP), one mole of a gas has a volume of </a:t>
            </a:r>
            <a:r>
              <a:rPr lang="en-US" altLang="zh-CN" b="1" dirty="0" smtClean="0">
                <a:solidFill>
                  <a:srgbClr val="FF0000"/>
                </a:solidFill>
              </a:rPr>
              <a:t>22.7 dm</a:t>
            </a:r>
            <a:r>
              <a:rPr lang="en-US" altLang="zh-CN" b="1" baseline="30000" dirty="0" smtClean="0">
                <a:solidFill>
                  <a:srgbClr val="FF0000"/>
                </a:solidFill>
              </a:rPr>
              <a:t>3</a:t>
            </a:r>
            <a:r>
              <a:rPr lang="en-US" altLang="zh-CN" b="1" dirty="0" smtClean="0">
                <a:solidFill>
                  <a:srgbClr val="FF0000"/>
                </a:solidFill>
              </a:rPr>
              <a:t> mol</a:t>
            </a:r>
            <a:r>
              <a:rPr lang="en-US" altLang="zh-CN" b="1" baseline="30000" dirty="0" smtClean="0">
                <a:solidFill>
                  <a:srgbClr val="FF0000"/>
                </a:solidFill>
              </a:rPr>
              <a:t>–1</a:t>
            </a:r>
            <a:r>
              <a:rPr lang="en-US" altLang="zh-CN" dirty="0" smtClean="0"/>
              <a:t>. </a:t>
            </a:r>
            <a:endParaRPr lang="en-US" altLang="zh-CN" dirty="0" smtClean="0"/>
          </a:p>
          <a:p>
            <a:r>
              <a:rPr lang="en-US" altLang="zh-CN" dirty="0" smtClean="0"/>
              <a:t>The </a:t>
            </a:r>
            <a:r>
              <a:rPr lang="en-US" altLang="zh-CN" dirty="0"/>
              <a:t>conditions at </a:t>
            </a:r>
            <a:r>
              <a:rPr lang="en-US" altLang="zh-CN" b="1" dirty="0">
                <a:solidFill>
                  <a:srgbClr val="FF0000"/>
                </a:solidFill>
              </a:rPr>
              <a:t>STP</a:t>
            </a:r>
            <a:r>
              <a:rPr lang="en-US" altLang="zh-CN" dirty="0"/>
              <a:t> are:</a:t>
            </a:r>
            <a:endParaRPr lang="en-US" altLang="zh-CN" dirty="0"/>
          </a:p>
          <a:p>
            <a:r>
              <a:rPr lang="en-US" altLang="zh-CN" b="1" dirty="0" smtClean="0">
                <a:solidFill>
                  <a:srgbClr val="FF0000"/>
                </a:solidFill>
              </a:rPr>
              <a:t>A </a:t>
            </a:r>
            <a:r>
              <a:rPr lang="en-US" altLang="zh-CN" b="1" dirty="0">
                <a:solidFill>
                  <a:srgbClr val="FF0000"/>
                </a:solidFill>
              </a:rPr>
              <a:t>temperature of 0°C (273 K)</a:t>
            </a:r>
            <a:endParaRPr lang="en-US" altLang="zh-CN" b="1" dirty="0">
              <a:solidFill>
                <a:srgbClr val="FF0000"/>
              </a:solidFill>
            </a:endParaRPr>
          </a:p>
          <a:p>
            <a:r>
              <a:rPr lang="en-GB" altLang="zh-CN" b="1" dirty="0" smtClean="0">
                <a:solidFill>
                  <a:srgbClr val="FF0000"/>
                </a:solidFill>
              </a:rPr>
              <a:t>Pressure </a:t>
            </a:r>
            <a:r>
              <a:rPr lang="en-GB" altLang="zh-CN" b="1" dirty="0">
                <a:solidFill>
                  <a:srgbClr val="FF0000"/>
                </a:solidFill>
              </a:rPr>
              <a:t>of 100 kPa.</a:t>
            </a:r>
            <a:endParaRPr lang="zh-CN" altLang="en-US" b="1" dirty="0">
              <a:solidFill>
                <a:srgbClr val="FF0000"/>
              </a:solidFill>
            </a:endParaRPr>
          </a:p>
        </p:txBody>
      </p:sp>
      <p:pic>
        <p:nvPicPr>
          <p:cNvPr id="4" name="图片 3"/>
          <p:cNvPicPr>
            <a:picLocks noChangeAspect="1"/>
          </p:cNvPicPr>
          <p:nvPr/>
        </p:nvPicPr>
        <p:blipFill>
          <a:blip r:embed="rId1">
            <a:lum bright="-20000" contrast="40000"/>
          </a:blip>
          <a:stretch>
            <a:fillRect/>
          </a:stretch>
        </p:blipFill>
        <p:spPr>
          <a:xfrm>
            <a:off x="685800" y="5638800"/>
            <a:ext cx="6133927" cy="88899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57200" y="457200"/>
            <a:ext cx="7784549" cy="1066800"/>
          </a:xfrm>
          <a:prstGeom prst="rect">
            <a:avLst/>
          </a:prstGeom>
        </p:spPr>
      </p:pic>
      <p:pic>
        <p:nvPicPr>
          <p:cNvPr id="3" name="图片 2"/>
          <p:cNvPicPr>
            <a:picLocks noChangeAspect="1"/>
          </p:cNvPicPr>
          <p:nvPr/>
        </p:nvPicPr>
        <p:blipFill>
          <a:blip r:embed="rId2">
            <a:lum bright="-20000" contrast="40000"/>
          </a:blip>
          <a:stretch>
            <a:fillRect/>
          </a:stretch>
        </p:blipFill>
        <p:spPr>
          <a:xfrm>
            <a:off x="457200" y="1441280"/>
            <a:ext cx="7784549" cy="2234515"/>
          </a:xfrm>
          <a:prstGeom prst="rect">
            <a:avLst/>
          </a:prstGeom>
        </p:spPr>
      </p:pic>
      <p:pic>
        <p:nvPicPr>
          <p:cNvPr id="4" name="图片 3"/>
          <p:cNvPicPr>
            <a:picLocks noChangeAspect="1"/>
          </p:cNvPicPr>
          <p:nvPr/>
        </p:nvPicPr>
        <p:blipFill>
          <a:blip r:embed="rId3">
            <a:lum bright="-20000" contrast="40000"/>
          </a:blip>
          <a:stretch>
            <a:fillRect/>
          </a:stretch>
        </p:blipFill>
        <p:spPr>
          <a:xfrm>
            <a:off x="457200" y="3675795"/>
            <a:ext cx="7771849" cy="1050667"/>
          </a:xfrm>
          <a:prstGeom prst="rect">
            <a:avLst/>
          </a:prstGeom>
        </p:spPr>
      </p:pic>
      <p:pic>
        <p:nvPicPr>
          <p:cNvPr id="5" name="图片 4"/>
          <p:cNvPicPr>
            <a:picLocks noChangeAspect="1"/>
          </p:cNvPicPr>
          <p:nvPr/>
        </p:nvPicPr>
        <p:blipFill>
          <a:blip r:embed="rId4">
            <a:lum bright="-20000" contrast="40000"/>
          </a:blip>
          <a:stretch>
            <a:fillRect/>
          </a:stretch>
        </p:blipFill>
        <p:spPr>
          <a:xfrm>
            <a:off x="457199" y="4726462"/>
            <a:ext cx="7784549" cy="161214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24000"/>
            <a:ext cx="6019800" cy="4800601"/>
          </a:xfrm>
        </p:spPr>
        <p:txBody>
          <a:bodyPr/>
          <a:lstStyle/>
          <a:p>
            <a:r>
              <a:rPr lang="en-US" altLang="zh-CN" dirty="0"/>
              <a:t>If the temperature is held constant, it is found that increasing the pressure on a </a:t>
            </a:r>
            <a:r>
              <a:rPr lang="en-US" altLang="zh-CN" dirty="0" smtClean="0"/>
              <a:t>fixed mass </a:t>
            </a:r>
            <a:r>
              <a:rPr lang="en-US" altLang="zh-CN" dirty="0"/>
              <a:t>of gas decreases its volume. </a:t>
            </a:r>
            <a:endParaRPr lang="en-US" altLang="zh-CN" dirty="0" smtClean="0"/>
          </a:p>
          <a:p>
            <a:r>
              <a:rPr lang="en-US" altLang="zh-CN" dirty="0" smtClean="0"/>
              <a:t>In </a:t>
            </a:r>
            <a:r>
              <a:rPr lang="en-US" altLang="zh-CN" dirty="0"/>
              <a:t>other words, </a:t>
            </a:r>
            <a:r>
              <a:rPr lang="en-US" altLang="zh-CN" b="1" dirty="0">
                <a:solidFill>
                  <a:srgbClr val="FF0000"/>
                </a:solidFill>
              </a:rPr>
              <a:t>the pressure of a gas is </a:t>
            </a:r>
            <a:r>
              <a:rPr lang="en-US" altLang="zh-CN" b="1" dirty="0" smtClean="0">
                <a:solidFill>
                  <a:srgbClr val="FF0000"/>
                </a:solidFill>
              </a:rPr>
              <a:t>inversely proportional </a:t>
            </a:r>
            <a:r>
              <a:rPr lang="en-US" altLang="zh-CN" b="1" dirty="0">
                <a:solidFill>
                  <a:srgbClr val="FF0000"/>
                </a:solidFill>
              </a:rPr>
              <a:t>to its volume, and the product of pressure and volume is a constant</a:t>
            </a:r>
            <a:r>
              <a:rPr lang="en-US" altLang="zh-CN" dirty="0"/>
              <a:t>.</a:t>
            </a:r>
            <a:endParaRPr lang="en-US" altLang="zh-CN" dirty="0" smtClean="0"/>
          </a:p>
          <a:p>
            <a:r>
              <a:rPr lang="en-US" altLang="zh-CN" b="1" dirty="0" smtClean="0">
                <a:solidFill>
                  <a:srgbClr val="FF0000"/>
                </a:solidFill>
              </a:rPr>
              <a:t>Boyle’s </a:t>
            </a:r>
            <a:r>
              <a:rPr lang="en-US" altLang="zh-CN" b="1" dirty="0">
                <a:solidFill>
                  <a:srgbClr val="FF0000"/>
                </a:solidFill>
              </a:rPr>
              <a:t>law: p</a:t>
            </a:r>
            <a:r>
              <a:rPr lang="en-US" altLang="zh-CN" b="1" baseline="-25000" dirty="0">
                <a:solidFill>
                  <a:srgbClr val="FF0000"/>
                </a:solidFill>
              </a:rPr>
              <a:t>1</a:t>
            </a:r>
            <a:r>
              <a:rPr lang="en-US" altLang="zh-CN" b="1" dirty="0">
                <a:solidFill>
                  <a:srgbClr val="FF0000"/>
                </a:solidFill>
              </a:rPr>
              <a:t>V</a:t>
            </a:r>
            <a:r>
              <a:rPr lang="en-US" altLang="zh-CN" b="1" baseline="-25000" dirty="0">
                <a:solidFill>
                  <a:srgbClr val="FF0000"/>
                </a:solidFill>
              </a:rPr>
              <a:t>1</a:t>
            </a:r>
            <a:r>
              <a:rPr lang="en-US" altLang="zh-CN" b="1" dirty="0">
                <a:solidFill>
                  <a:srgbClr val="FF0000"/>
                </a:solidFill>
              </a:rPr>
              <a:t> = </a:t>
            </a:r>
            <a:r>
              <a:rPr lang="en-US" altLang="zh-CN" b="1" dirty="0" smtClean="0">
                <a:solidFill>
                  <a:srgbClr val="FF0000"/>
                </a:solidFill>
              </a:rPr>
              <a:t>p</a:t>
            </a:r>
            <a:r>
              <a:rPr lang="en-US" altLang="zh-CN" b="1" baseline="-25000" dirty="0" smtClean="0">
                <a:solidFill>
                  <a:srgbClr val="FF0000"/>
                </a:solidFill>
              </a:rPr>
              <a:t>2</a:t>
            </a:r>
            <a:r>
              <a:rPr lang="en-US" altLang="zh-CN" b="1" dirty="0" smtClean="0">
                <a:solidFill>
                  <a:srgbClr val="FF0000"/>
                </a:solidFill>
              </a:rPr>
              <a:t>V</a:t>
            </a:r>
            <a:r>
              <a:rPr lang="en-US" altLang="zh-CN" b="1" baseline="-25000" dirty="0" smtClean="0">
                <a:solidFill>
                  <a:srgbClr val="FF0000"/>
                </a:solidFill>
              </a:rPr>
              <a:t>2</a:t>
            </a:r>
            <a:endParaRPr lang="en-US" altLang="zh-CN" b="1" baseline="-25000" dirty="0">
              <a:solidFill>
                <a:srgbClr val="FF0000"/>
              </a:solidFill>
            </a:endParaRPr>
          </a:p>
        </p:txBody>
      </p:sp>
      <p:sp>
        <p:nvSpPr>
          <p:cNvPr id="4" name="标题 1"/>
          <p:cNvSpPr>
            <a:spLocks noGrp="1"/>
          </p:cNvSpPr>
          <p:nvPr>
            <p:ph type="title"/>
          </p:nvPr>
        </p:nvSpPr>
        <p:spPr>
          <a:xfrm>
            <a:off x="482600" y="381000"/>
            <a:ext cx="8229600" cy="895350"/>
          </a:xfrm>
        </p:spPr>
        <p:txBody>
          <a:bodyPr/>
          <a:lstStyle/>
          <a:p>
            <a:r>
              <a:rPr lang="en-US" altLang="zh-CN" dirty="0" smtClean="0"/>
              <a:t>Boyle’s Law</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6324600" y="381000"/>
            <a:ext cx="2515068" cy="62279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71499"/>
            <a:ext cx="8229600" cy="1143000"/>
          </a:xfrm>
        </p:spPr>
        <p:txBody>
          <a:bodyPr/>
          <a:lstStyle/>
          <a:p>
            <a:r>
              <a:rPr lang="en-US" altLang="zh-CN" sz="3600" dirty="0"/>
              <a:t>Calculations between number of particles &amp; number of moles (amount of substances</a:t>
            </a:r>
            <a:r>
              <a:rPr lang="en-US" altLang="zh-CN" sz="3600" dirty="0" smtClean="0"/>
              <a:t>)</a:t>
            </a:r>
            <a:endParaRPr lang="zh-CN" altLang="en-US" sz="3600" dirty="0"/>
          </a:p>
        </p:txBody>
      </p:sp>
      <p:pic>
        <p:nvPicPr>
          <p:cNvPr id="5" name="图片 4"/>
          <p:cNvPicPr>
            <a:picLocks noChangeAspect="1"/>
          </p:cNvPicPr>
          <p:nvPr/>
        </p:nvPicPr>
        <p:blipFill>
          <a:blip r:embed="rId1">
            <a:lum bright="-20000" contrast="40000"/>
          </a:blip>
          <a:stretch>
            <a:fillRect/>
          </a:stretch>
        </p:blipFill>
        <p:spPr>
          <a:xfrm>
            <a:off x="762000" y="2362200"/>
            <a:ext cx="7202596" cy="2133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24000"/>
            <a:ext cx="8229600" cy="4800601"/>
          </a:xfrm>
        </p:spPr>
        <p:txBody>
          <a:bodyPr/>
          <a:lstStyle/>
          <a:p>
            <a:r>
              <a:rPr lang="en-US" altLang="zh-CN" dirty="0"/>
              <a:t>An increase in temperature represents an increase in the average kinetic energy of </a:t>
            </a:r>
            <a:r>
              <a:rPr lang="en-US" altLang="zh-CN" dirty="0" smtClean="0"/>
              <a:t>the particles</a:t>
            </a:r>
            <a:r>
              <a:rPr lang="en-US" altLang="zh-CN" dirty="0"/>
              <a:t>. </a:t>
            </a:r>
            <a:endParaRPr lang="en-US" altLang="zh-CN" dirty="0" smtClean="0"/>
          </a:p>
          <a:p>
            <a:r>
              <a:rPr lang="en-US" altLang="zh-CN" dirty="0" smtClean="0"/>
              <a:t>If </a:t>
            </a:r>
            <a:r>
              <a:rPr lang="en-US" altLang="zh-CN" dirty="0"/>
              <a:t>the pressure is held constant, it is found that increasing the temperature </a:t>
            </a:r>
            <a:r>
              <a:rPr lang="en-US" altLang="zh-CN" dirty="0" smtClean="0"/>
              <a:t>of a fixed </a:t>
            </a:r>
            <a:r>
              <a:rPr lang="en-US" altLang="zh-CN" dirty="0"/>
              <a:t>mass of gas increases its volume. </a:t>
            </a:r>
            <a:endParaRPr lang="en-US" altLang="zh-CN" dirty="0" smtClean="0"/>
          </a:p>
          <a:p>
            <a:r>
              <a:rPr lang="en-US" altLang="zh-CN" dirty="0" smtClean="0"/>
              <a:t>In </a:t>
            </a:r>
            <a:r>
              <a:rPr lang="en-US" altLang="zh-CN" dirty="0"/>
              <a:t>other words, </a:t>
            </a:r>
            <a:r>
              <a:rPr lang="en-US" altLang="zh-CN" b="1" dirty="0">
                <a:solidFill>
                  <a:srgbClr val="FF0000"/>
                </a:solidFill>
              </a:rPr>
              <a:t>the volume of a gas is </a:t>
            </a:r>
            <a:r>
              <a:rPr lang="en-US" altLang="zh-CN" b="1" dirty="0" smtClean="0">
                <a:solidFill>
                  <a:srgbClr val="FF0000"/>
                </a:solidFill>
              </a:rPr>
              <a:t>directly proportional </a:t>
            </a:r>
            <a:r>
              <a:rPr lang="en-US" altLang="zh-CN" b="1" dirty="0">
                <a:solidFill>
                  <a:srgbClr val="FF0000"/>
                </a:solidFill>
              </a:rPr>
              <a:t>to its absolute temperature, and volume divided by absolute </a:t>
            </a:r>
            <a:r>
              <a:rPr lang="en-US" altLang="zh-CN" b="1" dirty="0" smtClean="0">
                <a:solidFill>
                  <a:srgbClr val="FF0000"/>
                </a:solidFill>
              </a:rPr>
              <a:t>temperature </a:t>
            </a:r>
            <a:r>
              <a:rPr lang="en-GB" altLang="zh-CN" b="1" dirty="0" smtClean="0">
                <a:solidFill>
                  <a:srgbClr val="FF0000"/>
                </a:solidFill>
              </a:rPr>
              <a:t>is </a:t>
            </a:r>
            <a:r>
              <a:rPr lang="en-GB" altLang="zh-CN" b="1" dirty="0">
                <a:solidFill>
                  <a:srgbClr val="FF0000"/>
                </a:solidFill>
              </a:rPr>
              <a:t>a constant</a:t>
            </a:r>
            <a:r>
              <a:rPr lang="en-GB" altLang="zh-CN" dirty="0" smtClean="0"/>
              <a:t>.</a:t>
            </a:r>
            <a:endParaRPr lang="en-GB" altLang="zh-CN" dirty="0" smtClean="0"/>
          </a:p>
          <a:p>
            <a:r>
              <a:rPr lang="en-US" altLang="zh-CN" b="1" dirty="0" smtClean="0">
                <a:solidFill>
                  <a:srgbClr val="FF0000"/>
                </a:solidFill>
              </a:rPr>
              <a:t>Charles’ law</a:t>
            </a:r>
            <a:r>
              <a:rPr lang="en-US" altLang="zh-CN" b="1" dirty="0">
                <a:solidFill>
                  <a:srgbClr val="FF0000"/>
                </a:solidFill>
              </a:rPr>
              <a:t>: V</a:t>
            </a:r>
            <a:r>
              <a:rPr lang="en-US" altLang="zh-CN" b="1" baseline="-25000" dirty="0">
                <a:solidFill>
                  <a:srgbClr val="FF0000"/>
                </a:solidFill>
              </a:rPr>
              <a:t>1</a:t>
            </a:r>
            <a:r>
              <a:rPr lang="en-US" altLang="zh-CN" b="1" dirty="0">
                <a:solidFill>
                  <a:srgbClr val="FF0000"/>
                </a:solidFill>
              </a:rPr>
              <a:t>/T</a:t>
            </a:r>
            <a:r>
              <a:rPr lang="en-US" altLang="zh-CN" b="1" baseline="-25000" dirty="0">
                <a:solidFill>
                  <a:srgbClr val="FF0000"/>
                </a:solidFill>
              </a:rPr>
              <a:t>1</a:t>
            </a:r>
            <a:r>
              <a:rPr lang="en-US" altLang="zh-CN" b="1" dirty="0">
                <a:solidFill>
                  <a:srgbClr val="FF0000"/>
                </a:solidFill>
              </a:rPr>
              <a:t> = V</a:t>
            </a:r>
            <a:r>
              <a:rPr lang="en-US" altLang="zh-CN" b="1" baseline="-25000" dirty="0">
                <a:solidFill>
                  <a:srgbClr val="FF0000"/>
                </a:solidFill>
              </a:rPr>
              <a:t>2</a:t>
            </a:r>
            <a:r>
              <a:rPr lang="en-US" altLang="zh-CN" b="1" dirty="0">
                <a:solidFill>
                  <a:srgbClr val="FF0000"/>
                </a:solidFill>
              </a:rPr>
              <a:t>/T</a:t>
            </a:r>
            <a:r>
              <a:rPr lang="en-US" altLang="zh-CN" b="1" baseline="-25000" dirty="0">
                <a:solidFill>
                  <a:srgbClr val="FF0000"/>
                </a:solidFill>
              </a:rPr>
              <a:t>2</a:t>
            </a:r>
            <a:endParaRPr lang="en-US" altLang="zh-CN" b="1" baseline="-25000" dirty="0">
              <a:solidFill>
                <a:srgbClr val="FF0000"/>
              </a:solidFill>
            </a:endParaRPr>
          </a:p>
        </p:txBody>
      </p:sp>
      <p:sp>
        <p:nvSpPr>
          <p:cNvPr id="4" name="标题 1"/>
          <p:cNvSpPr>
            <a:spLocks noGrp="1"/>
          </p:cNvSpPr>
          <p:nvPr>
            <p:ph type="title"/>
          </p:nvPr>
        </p:nvSpPr>
        <p:spPr>
          <a:xfrm>
            <a:off x="482600" y="381000"/>
            <a:ext cx="8229600" cy="895350"/>
          </a:xfrm>
        </p:spPr>
        <p:txBody>
          <a:bodyPr/>
          <a:lstStyle/>
          <a:p>
            <a:r>
              <a:rPr lang="en-US" altLang="zh-CN" dirty="0" smtClean="0"/>
              <a:t>Charles’ Law</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295400" y="1066800"/>
            <a:ext cx="6706635" cy="4777706"/>
          </a:xfrm>
          <a:prstGeom prst="rect">
            <a:avLst/>
          </a:prstGeom>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1524000"/>
            <a:ext cx="9067800" cy="4800601"/>
          </a:xfrm>
        </p:spPr>
        <p:txBody>
          <a:bodyPr/>
          <a:lstStyle/>
          <a:p>
            <a:r>
              <a:rPr lang="en-US" altLang="zh-CN" dirty="0"/>
              <a:t>If the volume is held constant, it is found </a:t>
            </a:r>
            <a:r>
              <a:rPr lang="en-US" altLang="zh-CN" dirty="0" smtClean="0"/>
              <a:t>that increasing </a:t>
            </a:r>
            <a:r>
              <a:rPr lang="en-US" altLang="zh-CN" dirty="0"/>
              <a:t>the temperature of a </a:t>
            </a:r>
            <a:r>
              <a:rPr lang="en-US" altLang="zh-CN" dirty="0" smtClean="0"/>
              <a:t>fixed </a:t>
            </a:r>
            <a:r>
              <a:rPr lang="en-US" altLang="zh-CN" dirty="0"/>
              <a:t>mass of gas proportionately raises its pressure. </a:t>
            </a:r>
            <a:endParaRPr lang="en-US" altLang="zh-CN" dirty="0" smtClean="0"/>
          </a:p>
          <a:p>
            <a:r>
              <a:rPr lang="en-US" altLang="zh-CN" dirty="0" smtClean="0"/>
              <a:t>In other </a:t>
            </a:r>
            <a:r>
              <a:rPr lang="en-US" altLang="zh-CN" dirty="0"/>
              <a:t>words, the pressure of a gas is directly proportional to the absolute </a:t>
            </a:r>
            <a:r>
              <a:rPr lang="en-US" altLang="zh-CN" dirty="0" smtClean="0"/>
              <a:t>temperature, and </a:t>
            </a:r>
            <a:r>
              <a:rPr lang="en-US" altLang="zh-CN" dirty="0"/>
              <a:t>pressure divided by temperature is a constant</a:t>
            </a:r>
            <a:r>
              <a:rPr lang="en-US" altLang="zh-CN" dirty="0" smtClean="0"/>
              <a:t>.</a:t>
            </a:r>
            <a:endParaRPr lang="en-US" altLang="zh-CN" dirty="0" smtClean="0"/>
          </a:p>
          <a:p>
            <a:r>
              <a:rPr lang="en-US" altLang="zh-CN" b="1" dirty="0" smtClean="0">
                <a:solidFill>
                  <a:srgbClr val="FF0000"/>
                </a:solidFill>
              </a:rPr>
              <a:t>Gay Lussac </a:t>
            </a:r>
            <a:r>
              <a:rPr lang="en-US" altLang="zh-CN" b="1" dirty="0">
                <a:solidFill>
                  <a:srgbClr val="FF0000"/>
                </a:solidFill>
              </a:rPr>
              <a:t>law: </a:t>
            </a:r>
            <a:r>
              <a:rPr lang="en-US" altLang="zh-CN" b="1" dirty="0" smtClean="0">
                <a:solidFill>
                  <a:srgbClr val="FF0000"/>
                </a:solidFill>
              </a:rPr>
              <a:t>P</a:t>
            </a:r>
            <a:r>
              <a:rPr lang="en-US" altLang="zh-CN" b="1" baseline="-25000" dirty="0" smtClean="0">
                <a:solidFill>
                  <a:srgbClr val="FF0000"/>
                </a:solidFill>
              </a:rPr>
              <a:t>1</a:t>
            </a:r>
            <a:r>
              <a:rPr lang="en-US" altLang="zh-CN" b="1" dirty="0" smtClean="0">
                <a:solidFill>
                  <a:srgbClr val="FF0000"/>
                </a:solidFill>
              </a:rPr>
              <a:t>/T</a:t>
            </a:r>
            <a:r>
              <a:rPr lang="en-US" altLang="zh-CN" b="1" baseline="-25000" dirty="0" smtClean="0">
                <a:solidFill>
                  <a:srgbClr val="FF0000"/>
                </a:solidFill>
              </a:rPr>
              <a:t>1</a:t>
            </a:r>
            <a:r>
              <a:rPr lang="en-US" altLang="zh-CN" b="1" dirty="0" smtClean="0">
                <a:solidFill>
                  <a:srgbClr val="FF0000"/>
                </a:solidFill>
              </a:rPr>
              <a:t> </a:t>
            </a:r>
            <a:r>
              <a:rPr lang="en-US" altLang="zh-CN" b="1" dirty="0">
                <a:solidFill>
                  <a:srgbClr val="FF0000"/>
                </a:solidFill>
              </a:rPr>
              <a:t>= </a:t>
            </a:r>
            <a:r>
              <a:rPr lang="en-US" altLang="zh-CN" b="1" dirty="0" smtClean="0">
                <a:solidFill>
                  <a:srgbClr val="FF0000"/>
                </a:solidFill>
              </a:rPr>
              <a:t>P</a:t>
            </a:r>
            <a:r>
              <a:rPr lang="en-US" altLang="zh-CN" b="1" baseline="-25000" dirty="0" smtClean="0">
                <a:solidFill>
                  <a:srgbClr val="FF0000"/>
                </a:solidFill>
              </a:rPr>
              <a:t>2</a:t>
            </a:r>
            <a:r>
              <a:rPr lang="en-US" altLang="zh-CN" b="1" dirty="0" smtClean="0">
                <a:solidFill>
                  <a:srgbClr val="FF0000"/>
                </a:solidFill>
              </a:rPr>
              <a:t>/T</a:t>
            </a:r>
            <a:r>
              <a:rPr lang="en-US" altLang="zh-CN" b="1" baseline="-25000" dirty="0" smtClean="0">
                <a:solidFill>
                  <a:srgbClr val="FF0000"/>
                </a:solidFill>
              </a:rPr>
              <a:t>2</a:t>
            </a:r>
            <a:endParaRPr lang="en-US" altLang="zh-CN" b="1" baseline="-25000" dirty="0">
              <a:solidFill>
                <a:srgbClr val="FF0000"/>
              </a:solidFill>
            </a:endParaRPr>
          </a:p>
        </p:txBody>
      </p:sp>
      <p:sp>
        <p:nvSpPr>
          <p:cNvPr id="4" name="标题 1"/>
          <p:cNvSpPr>
            <a:spLocks noGrp="1"/>
          </p:cNvSpPr>
          <p:nvPr>
            <p:ph type="title"/>
          </p:nvPr>
        </p:nvSpPr>
        <p:spPr>
          <a:xfrm>
            <a:off x="482600" y="381000"/>
            <a:ext cx="8229600" cy="895350"/>
          </a:xfrm>
        </p:spPr>
        <p:txBody>
          <a:bodyPr/>
          <a:lstStyle/>
          <a:p>
            <a:r>
              <a:rPr lang="en-US" altLang="zh-CN" dirty="0" smtClean="0"/>
              <a:t>Gay </a:t>
            </a:r>
            <a:r>
              <a:rPr lang="en-US" altLang="zh-CN" dirty="0" err="1" smtClean="0"/>
              <a:t>Lussac’s</a:t>
            </a:r>
            <a:r>
              <a:rPr lang="en-US" altLang="zh-CN" dirty="0" smtClean="0"/>
              <a:t> Law</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8600" y="1143000"/>
            <a:ext cx="8605511" cy="4223919"/>
          </a:xfrm>
          <a:prstGeom prst="rect">
            <a:avLst/>
          </a:prstGeom>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819150"/>
          </a:xfrm>
        </p:spPr>
        <p:txBody>
          <a:bodyPr/>
          <a:lstStyle/>
          <a:p>
            <a:r>
              <a:rPr lang="en-US" altLang="zh-CN" dirty="0" smtClean="0"/>
              <a:t>The combined gas equation</a:t>
            </a:r>
            <a:endParaRPr lang="zh-CN" altLang="en-US" dirty="0"/>
          </a:p>
        </p:txBody>
      </p:sp>
      <p:sp>
        <p:nvSpPr>
          <p:cNvPr id="3" name="内容占位符 2"/>
          <p:cNvSpPr>
            <a:spLocks noGrp="1"/>
          </p:cNvSpPr>
          <p:nvPr>
            <p:ph idx="1"/>
          </p:nvPr>
        </p:nvSpPr>
        <p:spPr>
          <a:xfrm>
            <a:off x="457200" y="1371600"/>
            <a:ext cx="8229600" cy="4724400"/>
          </a:xfrm>
        </p:spPr>
        <p:txBody>
          <a:bodyPr/>
          <a:lstStyle/>
          <a:p>
            <a:r>
              <a:rPr lang="en-US" altLang="zh-CN" dirty="0" smtClean="0"/>
              <a:t>Combine Gay Lussac Law with Charles’ Law, the following equation will be got:</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404895" y="2286000"/>
            <a:ext cx="8281905" cy="436931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b="72541"/>
          <a:stretch>
            <a:fillRect/>
          </a:stretch>
        </p:blipFill>
        <p:spPr>
          <a:xfrm>
            <a:off x="228600" y="990600"/>
            <a:ext cx="8686800" cy="1219200"/>
          </a:xfrm>
          <a:prstGeom prst="rect">
            <a:avLst/>
          </a:prstGeom>
        </p:spPr>
      </p:pic>
      <p:pic>
        <p:nvPicPr>
          <p:cNvPr id="3" name="图片 2"/>
          <p:cNvPicPr>
            <a:picLocks noChangeAspect="1"/>
          </p:cNvPicPr>
          <p:nvPr/>
        </p:nvPicPr>
        <p:blipFill rotWithShape="1">
          <a:blip r:embed="rId1">
            <a:lum bright="-20000" contrast="40000"/>
          </a:blip>
          <a:srcRect t="27459"/>
          <a:stretch>
            <a:fillRect/>
          </a:stretch>
        </p:blipFill>
        <p:spPr>
          <a:xfrm>
            <a:off x="228600" y="2209800"/>
            <a:ext cx="8686800" cy="32208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762000"/>
            <a:ext cx="8278807" cy="1143000"/>
          </a:xfrm>
          <a:prstGeom prst="rect">
            <a:avLst/>
          </a:prstGeom>
        </p:spPr>
      </p:pic>
      <p:pic>
        <p:nvPicPr>
          <p:cNvPr id="3" name="图片 2"/>
          <p:cNvPicPr>
            <a:picLocks noChangeAspect="1"/>
          </p:cNvPicPr>
          <p:nvPr/>
        </p:nvPicPr>
        <p:blipFill>
          <a:blip r:embed="rId2">
            <a:lum bright="-20000" contrast="40000"/>
          </a:blip>
          <a:stretch>
            <a:fillRect/>
          </a:stretch>
        </p:blipFill>
        <p:spPr>
          <a:xfrm>
            <a:off x="381000" y="1905000"/>
            <a:ext cx="8244371" cy="35179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666750"/>
          </a:xfrm>
        </p:spPr>
        <p:txBody>
          <a:bodyPr/>
          <a:lstStyle/>
          <a:p>
            <a:r>
              <a:rPr lang="en-GB" altLang="zh-CN" dirty="0"/>
              <a:t>The </a:t>
            </a:r>
            <a:r>
              <a:rPr lang="en-GB" altLang="zh-CN" dirty="0" smtClean="0"/>
              <a:t>Ideal Gas Equation</a:t>
            </a:r>
            <a:endParaRPr lang="zh-CN" altLang="en-US" dirty="0"/>
          </a:p>
        </p:txBody>
      </p:sp>
      <p:sp>
        <p:nvSpPr>
          <p:cNvPr id="3" name="内容占位符 2"/>
          <p:cNvSpPr>
            <a:spLocks noGrp="1"/>
          </p:cNvSpPr>
          <p:nvPr>
            <p:ph idx="1"/>
          </p:nvPr>
        </p:nvSpPr>
        <p:spPr>
          <a:xfrm>
            <a:off x="457200" y="1371601"/>
            <a:ext cx="8458200" cy="4953000"/>
          </a:xfrm>
        </p:spPr>
        <p:txBody>
          <a:bodyPr/>
          <a:lstStyle/>
          <a:p>
            <a:r>
              <a:rPr lang="en-US" altLang="zh-CN" dirty="0"/>
              <a:t>The combined gas equation tells us that</a:t>
            </a:r>
            <a:endParaRPr lang="en-US" altLang="zh-CN" dirty="0"/>
          </a:p>
          <a:p>
            <a:r>
              <a:rPr lang="en-US" altLang="zh-CN" dirty="0" smtClean="0"/>
              <a:t>PV/T = </a:t>
            </a:r>
            <a:r>
              <a:rPr lang="en-US" altLang="zh-CN" dirty="0"/>
              <a:t>a constant</a:t>
            </a:r>
            <a:endParaRPr lang="en-US" altLang="zh-CN" dirty="0"/>
          </a:p>
          <a:p>
            <a:r>
              <a:rPr lang="en-US" altLang="zh-CN" dirty="0"/>
              <a:t>The value of the constant is directly proportional to </a:t>
            </a:r>
            <a:r>
              <a:rPr lang="en-US" altLang="zh-CN" dirty="0" smtClean="0"/>
              <a:t>the fixed </a:t>
            </a:r>
            <a:r>
              <a:rPr lang="en-US" altLang="zh-CN" dirty="0"/>
              <a:t>mass of gas, or </a:t>
            </a:r>
            <a:r>
              <a:rPr lang="en-US" altLang="zh-CN" dirty="0" smtClean="0"/>
              <a:t>the number </a:t>
            </a:r>
            <a:r>
              <a:rPr lang="en-US" altLang="zh-CN" dirty="0"/>
              <a:t>of </a:t>
            </a:r>
            <a:r>
              <a:rPr lang="en-US" altLang="zh-CN" dirty="0" smtClean="0"/>
              <a:t>moles, so PV/T </a:t>
            </a:r>
            <a:r>
              <a:rPr lang="en-US" altLang="zh-CN" dirty="0"/>
              <a:t>∝ n</a:t>
            </a:r>
            <a:endParaRPr lang="en-US" altLang="zh-CN" dirty="0"/>
          </a:p>
          <a:p>
            <a:r>
              <a:rPr lang="en-US" altLang="zh-CN" dirty="0"/>
              <a:t>This can be made into an equation by introducing a constant, </a:t>
            </a:r>
            <a:r>
              <a:rPr lang="en-US" altLang="zh-CN" b="1" dirty="0">
                <a:solidFill>
                  <a:srgbClr val="FF0000"/>
                </a:solidFill>
              </a:rPr>
              <a:t>R</a:t>
            </a:r>
            <a:r>
              <a:rPr lang="en-US" altLang="zh-CN" dirty="0"/>
              <a:t>, known as </a:t>
            </a:r>
            <a:r>
              <a:rPr lang="en-US" altLang="zh-CN" dirty="0" smtClean="0"/>
              <a:t>the </a:t>
            </a:r>
            <a:r>
              <a:rPr lang="en-US" altLang="zh-CN" b="1" dirty="0" smtClean="0">
                <a:solidFill>
                  <a:srgbClr val="FF0000"/>
                </a:solidFill>
              </a:rPr>
              <a:t>ideal </a:t>
            </a:r>
            <a:r>
              <a:rPr lang="en-US" altLang="zh-CN" b="1" dirty="0">
                <a:solidFill>
                  <a:srgbClr val="FF0000"/>
                </a:solidFill>
              </a:rPr>
              <a:t>gas constant</a:t>
            </a:r>
            <a:r>
              <a:rPr lang="en-US" altLang="zh-CN" dirty="0"/>
              <a:t>.</a:t>
            </a:r>
            <a:endParaRPr lang="en-US" altLang="zh-CN" dirty="0"/>
          </a:p>
          <a:p>
            <a:r>
              <a:rPr lang="en-US" altLang="zh-CN" dirty="0" smtClean="0"/>
              <a:t>PV/</a:t>
            </a:r>
            <a:r>
              <a:rPr lang="en-US" altLang="zh-CN" dirty="0" err="1" smtClean="0"/>
              <a:t>nT</a:t>
            </a:r>
            <a:r>
              <a:rPr lang="en-US" altLang="zh-CN" dirty="0" smtClean="0"/>
              <a:t> = R</a:t>
            </a:r>
            <a:r>
              <a:rPr lang="en-US" altLang="zh-CN" dirty="0"/>
              <a:t>, which is usually written as </a:t>
            </a:r>
            <a:r>
              <a:rPr lang="en-US" altLang="zh-CN" b="1" dirty="0">
                <a:solidFill>
                  <a:srgbClr val="FF0000"/>
                </a:solidFill>
              </a:rPr>
              <a:t>PV = nRT</a:t>
            </a:r>
            <a:endParaRPr lang="en-US" altLang="zh-CN" b="1" dirty="0">
              <a:solidFill>
                <a:srgbClr val="FF0000"/>
              </a:solidFill>
            </a:endParaRPr>
          </a:p>
          <a:p>
            <a:r>
              <a:rPr lang="en-US" altLang="zh-CN" dirty="0"/>
              <a:t>This equation is known as the </a:t>
            </a:r>
            <a:r>
              <a:rPr lang="en-US" altLang="zh-CN" b="1" dirty="0">
                <a:solidFill>
                  <a:srgbClr val="FF0000"/>
                </a:solidFill>
              </a:rPr>
              <a:t>ideal gas equation</a:t>
            </a:r>
            <a:r>
              <a:rPr lang="en-US" altLang="zh-CN" dirty="0"/>
              <a:t>, and is given in Section 1 of the </a:t>
            </a:r>
            <a:r>
              <a:rPr lang="en-US" altLang="zh-CN" dirty="0" smtClean="0"/>
              <a:t>IB data </a:t>
            </a:r>
            <a:r>
              <a:rPr lang="en-US" altLang="zh-CN" dirty="0"/>
              <a:t>booklet. </a:t>
            </a:r>
            <a:endParaRPr lang="en-US" altLang="zh-CN"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38200"/>
            <a:ext cx="8229600" cy="5638800"/>
          </a:xfrm>
        </p:spPr>
        <p:txBody>
          <a:bodyPr/>
          <a:lstStyle/>
          <a:p>
            <a:r>
              <a:rPr lang="en-US" altLang="zh-CN" dirty="0"/>
              <a:t>The value of R can be calculated by substituting known values into the equation, such as those for the molar volume of a gas at STP. </a:t>
            </a:r>
            <a:endParaRPr lang="en-US" altLang="zh-CN" dirty="0"/>
          </a:p>
          <a:p>
            <a:r>
              <a:rPr lang="en-US" altLang="zh-CN" dirty="0"/>
              <a:t>In this case:</a:t>
            </a:r>
            <a:endParaRPr lang="en-US" altLang="zh-CN" dirty="0"/>
          </a:p>
          <a:p>
            <a:r>
              <a:rPr lang="en-US" altLang="zh-CN" dirty="0"/>
              <a:t>P = </a:t>
            </a:r>
            <a:r>
              <a:rPr lang="en-US" altLang="zh-CN" dirty="0" smtClean="0"/>
              <a:t>100 kPa, </a:t>
            </a:r>
            <a:r>
              <a:rPr lang="en-US" altLang="zh-CN" dirty="0"/>
              <a:t>V = </a:t>
            </a:r>
            <a:r>
              <a:rPr lang="en-US" altLang="zh-CN" dirty="0" smtClean="0"/>
              <a:t>22.7 dm</a:t>
            </a:r>
            <a:r>
              <a:rPr lang="en-US" altLang="zh-CN" baseline="30000" dirty="0" smtClean="0"/>
              <a:t>3</a:t>
            </a:r>
            <a:r>
              <a:rPr lang="en-US" altLang="zh-CN" dirty="0"/>
              <a:t>, T = 273 K, n </a:t>
            </a:r>
            <a:r>
              <a:rPr lang="en-US" altLang="zh-CN"/>
              <a:t>= </a:t>
            </a:r>
            <a:r>
              <a:rPr lang="en-US" altLang="zh-CN" smtClean="0"/>
              <a:t>1 mol</a:t>
            </a:r>
            <a:endParaRPr lang="en-US" altLang="zh-CN" dirty="0"/>
          </a:p>
          <a:p>
            <a:r>
              <a:rPr lang="en-US" altLang="zh-CN" dirty="0" smtClean="0"/>
              <a:t>R </a:t>
            </a:r>
            <a:r>
              <a:rPr lang="en-US" altLang="zh-CN" dirty="0"/>
              <a:t>= 8.31 N m K</a:t>
            </a:r>
            <a:r>
              <a:rPr lang="en-US" altLang="zh-CN" baseline="30000" dirty="0"/>
              <a:t>–1</a:t>
            </a:r>
            <a:r>
              <a:rPr lang="en-US" altLang="zh-CN" dirty="0"/>
              <a:t> mol</a:t>
            </a:r>
            <a:r>
              <a:rPr lang="en-US" altLang="zh-CN" baseline="30000" dirty="0"/>
              <a:t>–1</a:t>
            </a:r>
            <a:r>
              <a:rPr lang="en-US" altLang="zh-CN" dirty="0"/>
              <a:t> or 8.31 J K</a:t>
            </a:r>
            <a:r>
              <a:rPr lang="en-US" altLang="zh-CN" baseline="30000" dirty="0"/>
              <a:t>–1</a:t>
            </a:r>
            <a:r>
              <a:rPr lang="en-US" altLang="zh-CN" dirty="0"/>
              <a:t> </a:t>
            </a:r>
            <a:r>
              <a:rPr lang="en-US" altLang="zh-CN" dirty="0" smtClean="0"/>
              <a:t>mol</a:t>
            </a:r>
            <a:r>
              <a:rPr lang="en-US" altLang="zh-CN" baseline="30000" dirty="0" smtClean="0"/>
              <a:t>–1</a:t>
            </a:r>
            <a:endParaRPr lang="en-US" altLang="zh-CN" baseline="30000" dirty="0" smtClean="0"/>
          </a:p>
          <a:p>
            <a:r>
              <a:rPr lang="en-US" altLang="zh-CN" dirty="0"/>
              <a:t>This value for </a:t>
            </a:r>
            <a:r>
              <a:rPr lang="en-US" altLang="zh-CN" i="1" dirty="0"/>
              <a:t>R</a:t>
            </a:r>
            <a:r>
              <a:rPr lang="en-US" altLang="zh-CN" dirty="0"/>
              <a:t>, the gas constant, is given in Section 2 in the IB data booklet </a:t>
            </a:r>
            <a:r>
              <a:rPr lang="en-US" altLang="zh-CN" dirty="0" smtClean="0"/>
              <a:t>and should </a:t>
            </a:r>
            <a:r>
              <a:rPr lang="en-US" altLang="zh-CN" dirty="0"/>
              <a:t>be used for all calculations involving the ideal gas equation</a:t>
            </a:r>
            <a:r>
              <a:rPr lang="en-US" altLang="zh-CN" dirty="0" smtClean="0"/>
              <a:t>.</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85801"/>
            <a:ext cx="8229600" cy="5638800"/>
          </a:xfrm>
        </p:spPr>
        <p:txBody>
          <a:bodyPr/>
          <a:lstStyle/>
          <a:p>
            <a:r>
              <a:rPr lang="en-US" altLang="zh-CN" dirty="0" smtClean="0"/>
              <a:t>The value of R could change if the unit of any other things in the equation being changed, so it is needed to make sure that the following items have their corresponding units to make </a:t>
            </a:r>
            <a:r>
              <a:rPr lang="en-US" altLang="zh-CN" b="1" dirty="0" smtClean="0">
                <a:solidFill>
                  <a:srgbClr val="FF0000"/>
                </a:solidFill>
              </a:rPr>
              <a:t>R = 8.31</a:t>
            </a:r>
            <a:r>
              <a:rPr lang="en-US" altLang="zh-CN" dirty="0" smtClean="0"/>
              <a:t>:</a:t>
            </a:r>
            <a:endParaRPr lang="en-US" altLang="zh-CN" dirty="0" smtClean="0"/>
          </a:p>
          <a:p>
            <a:r>
              <a:rPr lang="en-US" altLang="zh-CN" dirty="0" smtClean="0"/>
              <a:t>Pressure</a:t>
            </a:r>
            <a:r>
              <a:rPr lang="en-US" altLang="zh-CN" dirty="0"/>
              <a:t>, </a:t>
            </a:r>
            <a:r>
              <a:rPr lang="en-US" altLang="zh-CN" b="1" dirty="0">
                <a:solidFill>
                  <a:srgbClr val="FF0000"/>
                </a:solidFill>
              </a:rPr>
              <a:t>P: must be in kPa</a:t>
            </a:r>
            <a:r>
              <a:rPr lang="en-US" altLang="zh-CN" dirty="0" smtClean="0"/>
              <a:t>;</a:t>
            </a:r>
            <a:endParaRPr lang="en-US" altLang="zh-CN" dirty="0"/>
          </a:p>
          <a:p>
            <a:r>
              <a:rPr lang="en-US" altLang="zh-CN" dirty="0"/>
              <a:t>Volume, </a:t>
            </a:r>
            <a:r>
              <a:rPr lang="en-US" altLang="zh-CN" b="1" dirty="0">
                <a:solidFill>
                  <a:srgbClr val="FF0000"/>
                </a:solidFill>
              </a:rPr>
              <a:t>V: must be in dm</a:t>
            </a:r>
            <a:r>
              <a:rPr lang="en-US" altLang="zh-CN" b="1" baseline="30000" dirty="0">
                <a:solidFill>
                  <a:srgbClr val="FF0000"/>
                </a:solidFill>
              </a:rPr>
              <a:t>3</a:t>
            </a:r>
            <a:r>
              <a:rPr lang="en-US" altLang="zh-CN" dirty="0"/>
              <a:t>;</a:t>
            </a:r>
            <a:endParaRPr lang="en-US" altLang="zh-CN" dirty="0"/>
          </a:p>
          <a:p>
            <a:r>
              <a:rPr lang="en-US" altLang="zh-CN" dirty="0"/>
              <a:t>Number of moles, </a:t>
            </a:r>
            <a:r>
              <a:rPr lang="en-US" altLang="zh-CN" b="1" dirty="0">
                <a:solidFill>
                  <a:srgbClr val="FF0000"/>
                </a:solidFill>
              </a:rPr>
              <a:t>n: </a:t>
            </a:r>
            <a:r>
              <a:rPr lang="en-US" altLang="zh-CN" b="1" dirty="0" smtClean="0">
                <a:solidFill>
                  <a:srgbClr val="FF0000"/>
                </a:solidFill>
              </a:rPr>
              <a:t>must be in mol</a:t>
            </a:r>
            <a:r>
              <a:rPr lang="en-US" altLang="zh-CN" dirty="0" smtClean="0"/>
              <a:t>, this </a:t>
            </a:r>
            <a:r>
              <a:rPr lang="en-US" altLang="zh-CN" dirty="0"/>
              <a:t>is often derived by application of n = m/M.</a:t>
            </a:r>
            <a:endParaRPr lang="en-US" altLang="zh-CN" dirty="0"/>
          </a:p>
          <a:p>
            <a:r>
              <a:rPr lang="en-US" altLang="zh-CN" dirty="0"/>
              <a:t>Temperature, </a:t>
            </a:r>
            <a:r>
              <a:rPr lang="en-US" altLang="zh-CN" b="1" dirty="0">
                <a:solidFill>
                  <a:srgbClr val="FF0000"/>
                </a:solidFill>
              </a:rPr>
              <a:t>T: must be in </a:t>
            </a:r>
            <a:r>
              <a:rPr lang="en-US" altLang="zh-CN" b="1" dirty="0" smtClean="0">
                <a:solidFill>
                  <a:srgbClr val="FF0000"/>
                </a:solidFill>
              </a:rPr>
              <a:t>K</a:t>
            </a:r>
            <a:r>
              <a:rPr lang="en-US" altLang="zh-CN" dirty="0" smtClean="0"/>
              <a:t>; </a:t>
            </a:r>
            <a:r>
              <a:rPr lang="en-US" altLang="zh-CN" dirty="0"/>
              <a:t>if °C is given, add 273.15</a:t>
            </a:r>
            <a:r>
              <a:rPr lang="en-US" altLang="zh-CN" dirty="0" smtClean="0"/>
              <a:t>.</a:t>
            </a:r>
            <a:endParaRPr lang="en-US" altLang="zh-CN" dirty="0" smtClean="0"/>
          </a:p>
          <a:p>
            <a:r>
              <a:rPr lang="en-US" altLang="zh-CN" dirty="0" smtClean="0"/>
              <a:t>If pressure is in Pa, then m</a:t>
            </a:r>
            <a:r>
              <a:rPr lang="en-US" altLang="zh-CN" baseline="30000" dirty="0" smtClean="0"/>
              <a:t>3</a:t>
            </a:r>
            <a:r>
              <a:rPr lang="en-US" altLang="zh-CN" dirty="0" smtClean="0"/>
              <a:t> is needed to be the unit of volume.</a:t>
            </a:r>
            <a:endParaRPr lang="en-US" altLang="zh-CN" dirty="0"/>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8229600" cy="1143000"/>
          </a:xfrm>
        </p:spPr>
        <p:txBody>
          <a:bodyPr/>
          <a:lstStyle/>
          <a:p>
            <a:r>
              <a:rPr lang="en-US" altLang="zh-CN" sz="4800" dirty="0"/>
              <a:t>Relative atomic </a:t>
            </a:r>
            <a:r>
              <a:rPr lang="en-US" altLang="zh-CN" sz="4800" dirty="0" smtClean="0"/>
              <a:t>mass</a:t>
            </a:r>
            <a:endParaRPr lang="zh-CN" altLang="en-US" sz="4800" dirty="0"/>
          </a:p>
        </p:txBody>
      </p:sp>
      <p:sp>
        <p:nvSpPr>
          <p:cNvPr id="3" name="内容占位符 2"/>
          <p:cNvSpPr>
            <a:spLocks noGrp="1"/>
          </p:cNvSpPr>
          <p:nvPr>
            <p:ph idx="1"/>
          </p:nvPr>
        </p:nvSpPr>
        <p:spPr>
          <a:xfrm>
            <a:off x="457200" y="1600201"/>
            <a:ext cx="8229600" cy="4724400"/>
          </a:xfrm>
        </p:spPr>
        <p:txBody>
          <a:bodyPr/>
          <a:lstStyle/>
          <a:p>
            <a:r>
              <a:rPr lang="en-GB" altLang="zh-CN" b="1" dirty="0">
                <a:solidFill>
                  <a:srgbClr val="FF0000"/>
                </a:solidFill>
              </a:rPr>
              <a:t>Relative atomic mass</a:t>
            </a:r>
            <a:r>
              <a:rPr lang="en-GB" altLang="zh-CN" b="1" dirty="0" smtClean="0">
                <a:solidFill>
                  <a:srgbClr val="FF0000"/>
                </a:solidFill>
              </a:rPr>
              <a:t>, </a:t>
            </a:r>
            <a:r>
              <a:rPr lang="en-GB" altLang="zh-CN" b="1" i="1" dirty="0" smtClean="0">
                <a:solidFill>
                  <a:srgbClr val="FF0000"/>
                </a:solidFill>
              </a:rPr>
              <a:t>A</a:t>
            </a:r>
            <a:r>
              <a:rPr lang="en-GB" altLang="zh-CN" b="1" baseline="-25000" dirty="0" smtClean="0">
                <a:solidFill>
                  <a:srgbClr val="FF0000"/>
                </a:solidFill>
              </a:rPr>
              <a:t>r</a:t>
            </a:r>
            <a:r>
              <a:rPr lang="en-GB" altLang="zh-CN" b="1" dirty="0">
                <a:solidFill>
                  <a:srgbClr val="FF0000"/>
                </a:solidFill>
              </a:rPr>
              <a:t>, is the </a:t>
            </a:r>
            <a:r>
              <a:rPr lang="en-GB" altLang="zh-CN" b="1" dirty="0" smtClean="0">
                <a:solidFill>
                  <a:srgbClr val="FF0000"/>
                </a:solidFill>
              </a:rPr>
              <a:t>weighted </a:t>
            </a:r>
            <a:r>
              <a:rPr lang="en-US" altLang="zh-CN" b="1" dirty="0" smtClean="0">
                <a:solidFill>
                  <a:srgbClr val="FF0000"/>
                </a:solidFill>
              </a:rPr>
              <a:t>average </a:t>
            </a:r>
            <a:r>
              <a:rPr lang="en-US" altLang="zh-CN" b="1" dirty="0">
                <a:solidFill>
                  <a:srgbClr val="FF0000"/>
                </a:solidFill>
              </a:rPr>
              <a:t>of one atom </a:t>
            </a:r>
            <a:r>
              <a:rPr lang="en-US" altLang="zh-CN" b="1" dirty="0" smtClean="0">
                <a:solidFill>
                  <a:srgbClr val="FF0000"/>
                </a:solidFill>
              </a:rPr>
              <a:t>of </a:t>
            </a:r>
            <a:r>
              <a:rPr lang="en-GB" altLang="zh-CN" b="1" dirty="0" smtClean="0">
                <a:solidFill>
                  <a:srgbClr val="FF0000"/>
                </a:solidFill>
              </a:rPr>
              <a:t>an </a:t>
            </a:r>
            <a:r>
              <a:rPr lang="en-GB" altLang="zh-CN" b="1" dirty="0">
                <a:solidFill>
                  <a:srgbClr val="FF0000"/>
                </a:solidFill>
              </a:rPr>
              <a:t>element relative </a:t>
            </a:r>
            <a:r>
              <a:rPr lang="en-GB" altLang="zh-CN" b="1" dirty="0" smtClean="0">
                <a:solidFill>
                  <a:srgbClr val="FF0000"/>
                </a:solidFill>
              </a:rPr>
              <a:t>to one-twelfth </a:t>
            </a:r>
            <a:r>
              <a:rPr lang="en-GB" altLang="zh-CN" b="1" dirty="0">
                <a:solidFill>
                  <a:srgbClr val="FF0000"/>
                </a:solidFill>
              </a:rPr>
              <a:t>of an </a:t>
            </a:r>
            <a:r>
              <a:rPr lang="en-GB" altLang="zh-CN" b="1" dirty="0" smtClean="0">
                <a:solidFill>
                  <a:srgbClr val="FF0000"/>
                </a:solidFill>
              </a:rPr>
              <a:t>atom of carbon-12.</a:t>
            </a:r>
            <a:endParaRPr lang="en-GB" altLang="zh-CN" b="1" dirty="0" smtClean="0">
              <a:solidFill>
                <a:srgbClr val="FF0000"/>
              </a:solidFill>
            </a:endParaRPr>
          </a:p>
          <a:p>
            <a:r>
              <a:rPr lang="en-GB" altLang="zh-CN" dirty="0" smtClean="0"/>
              <a:t>It is a relative mass so there is </a:t>
            </a:r>
            <a:r>
              <a:rPr lang="en-GB" altLang="zh-CN" b="1" dirty="0" smtClean="0">
                <a:solidFill>
                  <a:srgbClr val="FF0000"/>
                </a:solidFill>
              </a:rPr>
              <a:t>no unit.</a:t>
            </a:r>
            <a:endParaRPr lang="en-GB" altLang="zh-CN" b="1" dirty="0">
              <a:solidFill>
                <a:srgbClr val="FF0000"/>
              </a:solidFill>
            </a:endParaRPr>
          </a:p>
          <a:p>
            <a:r>
              <a:rPr lang="en-GB" altLang="zh-CN" dirty="0" smtClean="0"/>
              <a:t>Normally most elements have 2 or more isotopes, so the relative atomic masses of almost all the elements are </a:t>
            </a:r>
            <a:r>
              <a:rPr lang="en-GB" altLang="zh-CN" b="1" dirty="0" smtClean="0">
                <a:solidFill>
                  <a:srgbClr val="FF0000"/>
                </a:solidFill>
              </a:rPr>
              <a:t>NOT</a:t>
            </a:r>
            <a:r>
              <a:rPr lang="en-GB" altLang="zh-CN" dirty="0" smtClean="0"/>
              <a:t> whole number.</a:t>
            </a:r>
            <a:endParaRPr lang="en-GB" altLang="zh-CN" dirty="0" smtClean="0"/>
          </a:p>
          <a:p>
            <a:r>
              <a:rPr lang="en-GB" altLang="zh-CN" dirty="0" smtClean="0"/>
              <a:t>In chemistry calculation, we normally </a:t>
            </a:r>
            <a:r>
              <a:rPr lang="en-GB" altLang="zh-CN" b="1" dirty="0" smtClean="0">
                <a:solidFill>
                  <a:srgbClr val="FF0000"/>
                </a:solidFill>
              </a:rPr>
              <a:t>use the A</a:t>
            </a:r>
            <a:r>
              <a:rPr lang="en-GB" altLang="zh-CN" b="1" baseline="-25000" dirty="0" smtClean="0">
                <a:solidFill>
                  <a:srgbClr val="FF0000"/>
                </a:solidFill>
              </a:rPr>
              <a:t>r</a:t>
            </a:r>
            <a:r>
              <a:rPr lang="en-GB" altLang="zh-CN" b="1" dirty="0" smtClean="0">
                <a:solidFill>
                  <a:srgbClr val="FF0000"/>
                </a:solidFill>
              </a:rPr>
              <a:t> to the second decimal place </a:t>
            </a:r>
            <a:r>
              <a:rPr lang="en-GB" altLang="zh-CN" dirty="0" smtClean="0"/>
              <a:t>(some elements in the back of the table are used their A</a:t>
            </a:r>
            <a:r>
              <a:rPr lang="en-GB" altLang="zh-CN" baseline="-25000" dirty="0" smtClean="0"/>
              <a:t>r</a:t>
            </a:r>
            <a:r>
              <a:rPr lang="en-GB" altLang="zh-CN" dirty="0" smtClean="0"/>
              <a:t> to the first decimal place).</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57200" y="609600"/>
            <a:ext cx="8172450" cy="1022350"/>
          </a:xfrm>
          <a:prstGeom prst="rect">
            <a:avLst/>
          </a:prstGeom>
        </p:spPr>
      </p:pic>
      <p:pic>
        <p:nvPicPr>
          <p:cNvPr id="5" name="图片 4"/>
          <p:cNvPicPr>
            <a:picLocks noChangeAspect="1"/>
          </p:cNvPicPr>
          <p:nvPr/>
        </p:nvPicPr>
        <p:blipFill>
          <a:blip r:embed="rId2"/>
          <a:stretch>
            <a:fillRect/>
          </a:stretch>
        </p:blipFill>
        <p:spPr>
          <a:xfrm>
            <a:off x="457200" y="1631950"/>
            <a:ext cx="8171815" cy="33108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33400" y="609600"/>
            <a:ext cx="8153400" cy="660400"/>
          </a:xfrm>
          <a:prstGeom prst="rect">
            <a:avLst/>
          </a:prstGeom>
        </p:spPr>
      </p:pic>
      <p:pic>
        <p:nvPicPr>
          <p:cNvPr id="5" name="图片 4"/>
          <p:cNvPicPr>
            <a:picLocks noChangeAspect="1"/>
          </p:cNvPicPr>
          <p:nvPr/>
        </p:nvPicPr>
        <p:blipFill>
          <a:blip r:embed="rId2"/>
          <a:stretch>
            <a:fillRect/>
          </a:stretch>
        </p:blipFill>
        <p:spPr>
          <a:xfrm>
            <a:off x="533400" y="1295400"/>
            <a:ext cx="8147050" cy="386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57200" y="609600"/>
            <a:ext cx="8229600" cy="1066829"/>
          </a:xfrm>
          <a:prstGeom prst="rect">
            <a:avLst/>
          </a:prstGeom>
        </p:spPr>
      </p:pic>
      <p:pic>
        <p:nvPicPr>
          <p:cNvPr id="3" name="图片 2"/>
          <p:cNvPicPr>
            <a:picLocks noChangeAspect="1"/>
          </p:cNvPicPr>
          <p:nvPr/>
        </p:nvPicPr>
        <p:blipFill>
          <a:blip r:embed="rId2">
            <a:lum bright="-20000" contrast="40000"/>
          </a:blip>
          <a:stretch>
            <a:fillRect/>
          </a:stretch>
        </p:blipFill>
        <p:spPr>
          <a:xfrm>
            <a:off x="457200" y="1676429"/>
            <a:ext cx="8229600" cy="2011394"/>
          </a:xfrm>
          <a:prstGeom prst="rect">
            <a:avLst/>
          </a:prstGeom>
        </p:spPr>
      </p:pic>
      <p:pic>
        <p:nvPicPr>
          <p:cNvPr id="4" name="图片 3"/>
          <p:cNvPicPr>
            <a:picLocks noChangeAspect="1"/>
          </p:cNvPicPr>
          <p:nvPr/>
        </p:nvPicPr>
        <p:blipFill>
          <a:blip r:embed="rId3">
            <a:lum bright="-20000" contrast="40000"/>
          </a:blip>
          <a:stretch>
            <a:fillRect/>
          </a:stretch>
        </p:blipFill>
        <p:spPr>
          <a:xfrm>
            <a:off x="457200" y="3687823"/>
            <a:ext cx="8229600" cy="167071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57200" y="609600"/>
            <a:ext cx="8168418" cy="1066800"/>
          </a:xfrm>
          <a:prstGeom prst="rect">
            <a:avLst/>
          </a:prstGeom>
        </p:spPr>
      </p:pic>
      <p:pic>
        <p:nvPicPr>
          <p:cNvPr id="3" name="图片 2"/>
          <p:cNvPicPr>
            <a:picLocks noChangeAspect="1"/>
          </p:cNvPicPr>
          <p:nvPr/>
        </p:nvPicPr>
        <p:blipFill>
          <a:blip r:embed="rId2">
            <a:lum bright="-20000" contrast="40000"/>
          </a:blip>
          <a:stretch>
            <a:fillRect/>
          </a:stretch>
        </p:blipFill>
        <p:spPr>
          <a:xfrm>
            <a:off x="457200" y="1767841"/>
            <a:ext cx="8168418" cy="40995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4800" y="838200"/>
            <a:ext cx="8068023" cy="762000"/>
          </a:xfrm>
          <a:prstGeom prst="rect">
            <a:avLst/>
          </a:prstGeom>
        </p:spPr>
      </p:pic>
      <p:grpSp>
        <p:nvGrpSpPr>
          <p:cNvPr id="5" name="组合 4"/>
          <p:cNvGrpSpPr/>
          <p:nvPr/>
        </p:nvGrpSpPr>
        <p:grpSpPr>
          <a:xfrm>
            <a:off x="304800" y="1981200"/>
            <a:ext cx="7933355" cy="2057400"/>
            <a:chOff x="304799" y="1828800"/>
            <a:chExt cx="7933355" cy="2057400"/>
          </a:xfrm>
        </p:grpSpPr>
        <p:pic>
          <p:nvPicPr>
            <p:cNvPr id="3" name="图片 2"/>
            <p:cNvPicPr>
              <a:picLocks noChangeAspect="1"/>
            </p:cNvPicPr>
            <p:nvPr/>
          </p:nvPicPr>
          <p:blipFill>
            <a:blip r:embed="rId2">
              <a:lum bright="-20000" contrast="40000"/>
            </a:blip>
            <a:stretch>
              <a:fillRect/>
            </a:stretch>
          </p:blipFill>
          <p:spPr>
            <a:xfrm>
              <a:off x="304799" y="1828800"/>
              <a:ext cx="7933355" cy="2057400"/>
            </a:xfrm>
            <a:prstGeom prst="rect">
              <a:avLst/>
            </a:prstGeom>
          </p:spPr>
        </p:pic>
        <p:pic>
          <p:nvPicPr>
            <p:cNvPr id="4" name="图片 3"/>
            <p:cNvPicPr>
              <a:picLocks noChangeAspect="1"/>
            </p:cNvPicPr>
            <p:nvPr/>
          </p:nvPicPr>
          <p:blipFill>
            <a:blip r:embed="rId3">
              <a:lum bright="-20000" contrast="40000"/>
            </a:blip>
            <a:stretch>
              <a:fillRect/>
            </a:stretch>
          </p:blipFill>
          <p:spPr>
            <a:xfrm>
              <a:off x="304799" y="3200400"/>
              <a:ext cx="1765746" cy="685800"/>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8600" y="304800"/>
            <a:ext cx="8709424" cy="6172200"/>
          </a:xfrm>
          <a:prstGeom prst="rect">
            <a:avLst/>
          </a:prstGeom>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8600" y="914400"/>
            <a:ext cx="8497001" cy="4800600"/>
          </a:xfrm>
          <a:prstGeom prst="rect">
            <a:avLst/>
          </a:prstGeom>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4800" y="685800"/>
            <a:ext cx="8457971" cy="5638800"/>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819150"/>
          </a:xfrm>
        </p:spPr>
        <p:txBody>
          <a:bodyPr/>
          <a:lstStyle/>
          <a:p>
            <a:r>
              <a:rPr lang="en-US" altLang="zh-CN" dirty="0" smtClean="0"/>
              <a:t>Ideal Gas</a:t>
            </a:r>
            <a:endParaRPr lang="zh-CN" altLang="en-US" dirty="0"/>
          </a:p>
        </p:txBody>
      </p:sp>
      <p:sp>
        <p:nvSpPr>
          <p:cNvPr id="3" name="内容占位符 2"/>
          <p:cNvSpPr>
            <a:spLocks noGrp="1"/>
          </p:cNvSpPr>
          <p:nvPr>
            <p:ph idx="1"/>
          </p:nvPr>
        </p:nvSpPr>
        <p:spPr>
          <a:xfrm>
            <a:off x="457200" y="1371601"/>
            <a:ext cx="8229600" cy="4953000"/>
          </a:xfrm>
        </p:spPr>
        <p:txBody>
          <a:bodyPr/>
          <a:lstStyle/>
          <a:p>
            <a:r>
              <a:rPr lang="en-US" altLang="zh-CN" b="1" dirty="0">
                <a:solidFill>
                  <a:srgbClr val="FF0000"/>
                </a:solidFill>
              </a:rPr>
              <a:t>An ideal gas is </a:t>
            </a:r>
            <a:r>
              <a:rPr lang="en-US" altLang="zh-CN" b="1" dirty="0" smtClean="0">
                <a:solidFill>
                  <a:srgbClr val="FF0000"/>
                </a:solidFill>
              </a:rPr>
              <a:t>defined </a:t>
            </a:r>
            <a:r>
              <a:rPr lang="en-US" altLang="zh-CN" b="1" dirty="0">
                <a:solidFill>
                  <a:srgbClr val="FF0000"/>
                </a:solidFill>
              </a:rPr>
              <a:t>as one that obeys the ideal gas law </a:t>
            </a:r>
            <a:r>
              <a:rPr lang="en-US" altLang="zh-CN" b="1" i="1" dirty="0">
                <a:solidFill>
                  <a:srgbClr val="FF0000"/>
                </a:solidFill>
              </a:rPr>
              <a:t>PV </a:t>
            </a:r>
            <a:r>
              <a:rPr lang="en-US" altLang="zh-CN" b="1" dirty="0">
                <a:solidFill>
                  <a:srgbClr val="FF0000"/>
                </a:solidFill>
              </a:rPr>
              <a:t>= </a:t>
            </a:r>
            <a:r>
              <a:rPr lang="en-US" altLang="zh-CN" b="1" i="1" dirty="0">
                <a:solidFill>
                  <a:srgbClr val="FF0000"/>
                </a:solidFill>
              </a:rPr>
              <a:t>nRT </a:t>
            </a:r>
            <a:r>
              <a:rPr lang="en-US" altLang="zh-CN" b="1" dirty="0">
                <a:solidFill>
                  <a:srgbClr val="FF0000"/>
                </a:solidFill>
              </a:rPr>
              <a:t>under all conditions</a:t>
            </a:r>
            <a:r>
              <a:rPr lang="en-US" altLang="zh-CN" dirty="0"/>
              <a:t>.</a:t>
            </a:r>
            <a:endParaRPr lang="en-US" altLang="zh-CN" dirty="0"/>
          </a:p>
          <a:p>
            <a:r>
              <a:rPr lang="en-US" altLang="zh-CN" dirty="0"/>
              <a:t>This means that for one mole of gas, the relationship </a:t>
            </a:r>
            <a:r>
              <a:rPr lang="en-US" altLang="zh-CN" i="1" dirty="0"/>
              <a:t>PV</a:t>
            </a:r>
            <a:r>
              <a:rPr lang="en-US" altLang="zh-CN" dirty="0"/>
              <a:t>/</a:t>
            </a:r>
            <a:r>
              <a:rPr lang="en-US" altLang="zh-CN" i="1" dirty="0"/>
              <a:t>RT </a:t>
            </a:r>
            <a:r>
              <a:rPr lang="en-US" altLang="zh-CN" dirty="0"/>
              <a:t>should be equal to 1. </a:t>
            </a:r>
            <a:endParaRPr lang="en-US" altLang="zh-CN" dirty="0" smtClean="0"/>
          </a:p>
          <a:p>
            <a:r>
              <a:rPr lang="en-US" altLang="zh-CN" dirty="0" smtClean="0"/>
              <a:t>So a graph </a:t>
            </a:r>
            <a:r>
              <a:rPr lang="en-US" altLang="zh-CN" dirty="0"/>
              <a:t>of </a:t>
            </a:r>
            <a:r>
              <a:rPr lang="en-US" altLang="zh-CN" i="1" dirty="0"/>
              <a:t>PV</a:t>
            </a:r>
            <a:r>
              <a:rPr lang="en-US" altLang="zh-CN" dirty="0"/>
              <a:t>/</a:t>
            </a:r>
            <a:r>
              <a:rPr lang="en-US" altLang="zh-CN" i="1" dirty="0"/>
              <a:t>RT </a:t>
            </a:r>
            <a:r>
              <a:rPr lang="en-US" altLang="zh-CN" dirty="0"/>
              <a:t>against </a:t>
            </a:r>
            <a:r>
              <a:rPr lang="en-US" altLang="zh-CN" i="1" dirty="0"/>
              <a:t>P </a:t>
            </a:r>
            <a:r>
              <a:rPr lang="en-US" altLang="zh-CN" dirty="0"/>
              <a:t>for one mole of an ideal gas is a horizontal line of intercept 1</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2438400" y="4038600"/>
            <a:ext cx="3327912" cy="27130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819150"/>
          </a:xfrm>
        </p:spPr>
        <p:txBody>
          <a:bodyPr/>
          <a:lstStyle/>
          <a:p>
            <a:r>
              <a:rPr lang="en-US" altLang="zh-CN" dirty="0" smtClean="0"/>
              <a:t>Two assumptions for ideal gas</a:t>
            </a:r>
            <a:endParaRPr lang="zh-CN" altLang="en-US" dirty="0"/>
          </a:p>
        </p:txBody>
      </p:sp>
      <p:sp>
        <p:nvSpPr>
          <p:cNvPr id="3" name="内容占位符 2"/>
          <p:cNvSpPr>
            <a:spLocks noGrp="1"/>
          </p:cNvSpPr>
          <p:nvPr>
            <p:ph idx="1"/>
          </p:nvPr>
        </p:nvSpPr>
        <p:spPr>
          <a:xfrm>
            <a:off x="457200" y="1600201"/>
            <a:ext cx="8229600" cy="4724400"/>
          </a:xfrm>
        </p:spPr>
        <p:txBody>
          <a:bodyPr/>
          <a:lstStyle/>
          <a:p>
            <a:r>
              <a:rPr lang="en-US" altLang="zh-CN" dirty="0" smtClean="0"/>
              <a:t>There are two assumptions </a:t>
            </a:r>
            <a:r>
              <a:rPr lang="en-US" altLang="zh-CN" dirty="0"/>
              <a:t>made in describing an ideal gas in the kinetic molecular theory:</a:t>
            </a:r>
            <a:endParaRPr lang="en-US" altLang="zh-CN" dirty="0"/>
          </a:p>
          <a:p>
            <a:r>
              <a:rPr lang="en-US" altLang="zh-CN" b="1" dirty="0" smtClean="0"/>
              <a:t>1. </a:t>
            </a:r>
            <a:r>
              <a:rPr lang="en-US" altLang="zh-CN" dirty="0" smtClean="0"/>
              <a:t>the volume (or size) </a:t>
            </a:r>
            <a:r>
              <a:rPr lang="en-US" altLang="zh-CN" dirty="0"/>
              <a:t>of the gas particles is </a:t>
            </a:r>
            <a:r>
              <a:rPr lang="en-US" altLang="zh-CN" dirty="0" smtClean="0"/>
              <a:t>negligible (they are all mass points);</a:t>
            </a:r>
            <a:endParaRPr lang="en-US" altLang="zh-CN" dirty="0"/>
          </a:p>
          <a:p>
            <a:r>
              <a:rPr lang="en-US" altLang="zh-CN" b="1" dirty="0" smtClean="0"/>
              <a:t>2. </a:t>
            </a:r>
            <a:r>
              <a:rPr lang="en-US" altLang="zh-CN" dirty="0"/>
              <a:t>there are no attractive </a:t>
            </a:r>
            <a:r>
              <a:rPr lang="en-US" altLang="zh-CN" dirty="0" smtClean="0"/>
              <a:t>forces (intermolecular forces) </a:t>
            </a:r>
            <a:r>
              <a:rPr lang="en-US" altLang="zh-CN" dirty="0"/>
              <a:t>between the particles.</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PP_MARK_KEY" val="d906c05c-09e6-4b92-a95e-4a85366355e4"/>
  <p:tag name="COMMONDATA" val="eyJoZGlkIjoiZDY0NzJhMjVlNjIxMjNiNmIyMGM0ZjAyZTVmMGU4NWI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0</TotalTime>
  <Words>27473</Words>
  <Application>WPS 演示</Application>
  <PresentationFormat>全屏显示(4:3)</PresentationFormat>
  <Paragraphs>478</Paragraphs>
  <Slides>154</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154</vt:i4>
      </vt:variant>
    </vt:vector>
  </HeadingPairs>
  <TitlesOfParts>
    <vt:vector size="166" baseType="lpstr">
      <vt:lpstr>Arial</vt:lpstr>
      <vt:lpstr>宋体</vt:lpstr>
      <vt:lpstr>Wingdings</vt:lpstr>
      <vt:lpstr>Calibri</vt:lpstr>
      <vt:lpstr>Wingdings 2</vt:lpstr>
      <vt:lpstr>Wingdings 2</vt:lpstr>
      <vt:lpstr>Constantia</vt:lpstr>
      <vt:lpstr>微软雅黑</vt:lpstr>
      <vt:lpstr>Arial Unicode MS</vt:lpstr>
      <vt:lpstr>Times New Roman</vt:lpstr>
      <vt:lpstr>MS PGothic</vt:lpstr>
      <vt:lpstr>Flow</vt:lpstr>
      <vt:lpstr>Chapter 3 Chemistry Stoichiometry</vt:lpstr>
      <vt:lpstr>What is stoichiometry?</vt:lpstr>
      <vt:lpstr>3.1 Counting particles by mass: The mole</vt:lpstr>
      <vt:lpstr>PowerPoint 演示文稿</vt:lpstr>
      <vt:lpstr>Avogadro Constant and the Mole</vt:lpstr>
      <vt:lpstr>PowerPoint 演示文稿</vt:lpstr>
      <vt:lpstr>PowerPoint 演示文稿</vt:lpstr>
      <vt:lpstr>Calculations between number of particles &amp; number of moles (amount of substances)</vt:lpstr>
      <vt:lpstr>Relative atomic mass</vt:lpstr>
      <vt:lpstr>PowerPoint 演示文稿</vt:lpstr>
      <vt:lpstr>Relative formula mass</vt:lpstr>
      <vt:lpstr>Molar Mass</vt:lpstr>
      <vt:lpstr>PowerPoint 演示文稿</vt:lpstr>
      <vt:lpstr>Calculation of molar mass and number of moles</vt:lpstr>
      <vt:lpstr>Combined calculations</vt:lpstr>
      <vt:lpstr>Empirical Formula</vt:lpstr>
      <vt:lpstr>PowerPoint 演示文稿</vt:lpstr>
      <vt:lpstr>The empirical formula questions</vt:lpstr>
      <vt:lpstr>PowerPoint 演示文稿</vt:lpstr>
      <vt:lpstr>Determine the empirical formula of magnesium oxide.</vt:lpstr>
      <vt:lpstr>Determine the empirical formula of an oxide of magnesium.</vt:lpstr>
      <vt:lpstr>Experiment to determine the empirical formula of MgO </vt:lpstr>
      <vt:lpstr>PowerPoint 演示文稿</vt:lpstr>
      <vt:lpstr>PowerPoint 演示文稿</vt:lpstr>
      <vt:lpstr>PowerPoint 演示文稿</vt:lpstr>
      <vt:lpstr>Mass composition</vt:lpstr>
      <vt:lpstr>PowerPoint 演示文稿</vt:lpstr>
      <vt:lpstr>PowerPoint 演示文稿</vt:lpstr>
      <vt:lpstr>Hydrated Salt</vt:lpstr>
      <vt:lpstr>PowerPoint 演示文稿</vt:lpstr>
      <vt:lpstr>Molecular formula</vt:lpstr>
      <vt:lpstr>PowerPoint 演示文稿</vt:lpstr>
      <vt:lpstr>Combustion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Molar ratio and chemical equations</vt:lpstr>
      <vt:lpstr>PowerPoint 演示文稿</vt:lpstr>
      <vt:lpstr>Chemical Equations</vt:lpstr>
      <vt:lpstr>Coefficient ratio</vt:lpstr>
      <vt:lpstr>PowerPoint 演示文稿</vt:lpstr>
      <vt:lpstr>PowerPoint 演示文稿</vt:lpstr>
      <vt:lpstr>PowerPoint 演示文稿</vt:lpstr>
      <vt:lpstr>Limiting Reactant</vt:lpstr>
      <vt:lpstr>Determining Limiting Reactant</vt:lpstr>
      <vt:lpstr>Theoretical yield</vt:lpstr>
      <vt:lpstr>PowerPoint 演示文稿</vt:lpstr>
      <vt:lpstr>PowerPoint 演示文稿</vt:lpstr>
      <vt:lpstr>PowerPoint 演示文稿</vt:lpstr>
      <vt:lpstr>PowerPoint 演示文稿</vt:lpstr>
      <vt:lpstr>PowerPoint 演示文稿</vt:lpstr>
      <vt:lpstr>PowerPoint 演示文稿</vt:lpstr>
      <vt:lpstr>Experimental Yield</vt:lpstr>
      <vt:lpstr>Percentage Yield</vt:lpstr>
      <vt:lpstr>PowerPoint 演示文稿</vt:lpstr>
      <vt:lpstr>Green Chemistry</vt:lpstr>
      <vt:lpstr>The Atom Economy</vt:lpstr>
      <vt:lpstr>PowerPoint 演示文稿</vt:lpstr>
      <vt:lpstr>Development of Green Chemistry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Ideal Gases</vt:lpstr>
      <vt:lpstr>PowerPoint 演示文稿</vt:lpstr>
      <vt:lpstr>Avogadro’s Law</vt:lpstr>
      <vt:lpstr>PowerPoint 演示文稿</vt:lpstr>
      <vt:lpstr>PowerPoint 演示文稿</vt:lpstr>
      <vt:lpstr>Molar Volume</vt:lpstr>
      <vt:lpstr>PowerPoint 演示文稿</vt:lpstr>
      <vt:lpstr>Boyle’s Law</vt:lpstr>
      <vt:lpstr>Charles’ Law</vt:lpstr>
      <vt:lpstr>PowerPoint 演示文稿</vt:lpstr>
      <vt:lpstr>Gay Lussac’s Law</vt:lpstr>
      <vt:lpstr>PowerPoint 演示文稿</vt:lpstr>
      <vt:lpstr>The combined gas equation</vt:lpstr>
      <vt:lpstr>PowerPoint 演示文稿</vt:lpstr>
      <vt:lpstr>PowerPoint 演示文稿</vt:lpstr>
      <vt:lpstr>The Ideal Gas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Ideal Gas</vt:lpstr>
      <vt:lpstr>Two assumptions for ideal gas</vt:lpstr>
      <vt:lpstr>Real gas deviation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 Molar Concentration in Solution</vt:lpstr>
      <vt:lpstr>Solution</vt:lpstr>
      <vt:lpstr>Molar Concentration of Solution</vt:lpstr>
      <vt:lpstr>Mass Concentration of Solution</vt:lpstr>
      <vt:lpstr>Standard Solution</vt:lpstr>
      <vt:lpstr>PowerPoint 演示文稿</vt:lpstr>
      <vt:lpstr>PowerPoint 演示文稿</vt:lpstr>
      <vt:lpstr>PowerPoint 演示文稿</vt:lpstr>
      <vt:lpstr>PowerPoint 演示文稿</vt:lpstr>
      <vt:lpstr>Dilutions of solutions</vt:lpstr>
      <vt:lpstr>PowerPoint 演示文稿</vt:lpstr>
      <vt:lpstr>PowerPoint 演示文稿</vt:lpstr>
      <vt:lpstr>Volumetric Analysis</vt:lpstr>
      <vt:lpstr>Titration</vt:lpstr>
      <vt:lpstr>PowerPoint 演示文稿</vt:lpstr>
      <vt:lpstr>PowerPoint 演示文稿</vt:lpstr>
      <vt:lpstr>PowerPoint 演示文稿</vt:lpstr>
      <vt:lpstr>PowerPoint 演示文稿</vt:lpstr>
      <vt:lpstr>Back Titration</vt:lpstr>
      <vt:lpstr>PowerPoint 演示文稿</vt:lpstr>
      <vt:lpstr>PowerPoint 演示文稿</vt:lpstr>
      <vt:lpstr>Redox titrations</vt:lpstr>
      <vt:lpstr>PowerPoint 演示文稿</vt:lpstr>
      <vt:lpstr>PowerPoint 演示文稿</vt:lpstr>
      <vt:lpstr>Examples of common redox titrations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Winkler method for calculating dissolved oxygen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NHC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STOICHIOMETRY</dc:title>
  <dc:creator>Jeff</dc:creator>
  <cp:lastModifiedBy>Wilt</cp:lastModifiedBy>
  <cp:revision>151</cp:revision>
  <dcterms:created xsi:type="dcterms:W3CDTF">2008-12-25T09:52:00Z</dcterms:created>
  <dcterms:modified xsi:type="dcterms:W3CDTF">2023-08-28T06:29:43Z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C274D64DC99E4354B53B513C988FEDBF_12</vt:lpwstr>
  </property>
  <property fmtid="{D5CDD505-2E9C-101B-9397-08002B2CF9AE}" pid="3" name="KSOProductBuildVer">
    <vt:lpwstr>2052-11.1.0.14309</vt:lpwstr>
  </property>
</Properties>
</file>